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94" r:id="rId4"/>
    <p:sldMasterId id="2147483991" r:id="rId5"/>
  </p:sldMasterIdLst>
  <p:notesMasterIdLst>
    <p:notesMasterId r:id="rId22"/>
  </p:notesMasterIdLst>
  <p:handoutMasterIdLst>
    <p:handoutMasterId r:id="rId23"/>
  </p:handoutMasterIdLst>
  <p:sldIdLst>
    <p:sldId id="5836" r:id="rId6"/>
    <p:sldId id="5867" r:id="rId7"/>
    <p:sldId id="5868" r:id="rId8"/>
    <p:sldId id="5865" r:id="rId9"/>
    <p:sldId id="5807" r:id="rId10"/>
    <p:sldId id="5845" r:id="rId11"/>
    <p:sldId id="5831" r:id="rId12"/>
    <p:sldId id="5846" r:id="rId13"/>
    <p:sldId id="5847" r:id="rId14"/>
    <p:sldId id="5854" r:id="rId15"/>
    <p:sldId id="5844" r:id="rId16"/>
    <p:sldId id="5874" r:id="rId17"/>
    <p:sldId id="5855" r:id="rId18"/>
    <p:sldId id="5837" r:id="rId19"/>
    <p:sldId id="5827" r:id="rId20"/>
    <p:sldId id="5856" r:id="rId21"/>
  </p:sldIdLst>
  <p:sldSz cx="10972800" cy="6172200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57" userDrawn="1">
          <p15:clr>
            <a:srgbClr val="A4A3A4"/>
          </p15:clr>
        </p15:guide>
        <p15:guide id="2" orient="horz" pos="3050">
          <p15:clr>
            <a:srgbClr val="A4A3A4"/>
          </p15:clr>
        </p15:guide>
        <p15:guide id="3" orient="horz" pos="3189">
          <p15:clr>
            <a:srgbClr val="A4A3A4"/>
          </p15:clr>
        </p15:guide>
        <p15:guide id="4" pos="5455">
          <p15:clr>
            <a:srgbClr val="A4A3A4"/>
          </p15:clr>
        </p15:guide>
        <p15:guide id="5" orient="horz" pos="975">
          <p15:clr>
            <a:srgbClr val="A4A3A4"/>
          </p15:clr>
        </p15:guide>
        <p15:guide id="6" pos="345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00FF"/>
    <a:srgbClr val="B3B3B3"/>
    <a:srgbClr val="6E6E6E"/>
    <a:srgbClr val="0071C5"/>
    <a:srgbClr val="4A4A4A"/>
    <a:srgbClr val="0C34BD"/>
    <a:srgbClr val="5D1682"/>
    <a:srgbClr val="008564"/>
    <a:srgbClr val="4D4D4D"/>
    <a:srgbClr val="4545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0" autoAdjust="0"/>
    <p:restoredTop sz="89855" autoAdjust="0"/>
  </p:normalViewPr>
  <p:slideViewPr>
    <p:cSldViewPr snapToGrid="0">
      <p:cViewPr varScale="1">
        <p:scale>
          <a:sx n="125" d="100"/>
          <a:sy n="125" d="100"/>
        </p:scale>
        <p:origin x="462" y="45"/>
      </p:cViewPr>
      <p:guideLst>
        <p:guide orient="horz" pos="1457"/>
        <p:guide orient="horz" pos="3050"/>
        <p:guide orient="horz" pos="3189"/>
        <p:guide pos="5455"/>
        <p:guide orient="horz" pos="975"/>
        <p:guide pos="34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5028"/>
    </p:cViewPr>
  </p:sorterViewPr>
  <p:notesViewPr>
    <p:cSldViewPr snapToGrid="0">
      <p:cViewPr varScale="1">
        <p:scale>
          <a:sx n="55" d="100"/>
          <a:sy n="55" d="100"/>
        </p:scale>
        <p:origin x="1963" y="17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434520" y="8767094"/>
            <a:ext cx="1083012" cy="200064"/>
            <a:chOff x="8775700" y="3552825"/>
            <a:chExt cx="5156200" cy="952500"/>
          </a:xfrm>
        </p:grpSpPr>
        <p:sp>
          <p:nvSpPr>
            <p:cNvPr id="5" name="Freeform 4"/>
            <p:cNvSpPr>
              <a:spLocks noEditPoints="1"/>
            </p:cNvSpPr>
            <p:nvPr/>
          </p:nvSpPr>
          <p:spPr bwMode="auto">
            <a:xfrm>
              <a:off x="13817600" y="4265613"/>
              <a:ext cx="114300" cy="111125"/>
            </a:xfrm>
            <a:custGeom>
              <a:avLst/>
              <a:gdLst>
                <a:gd name="T0" fmla="*/ 59 w 144"/>
                <a:gd name="T1" fmla="*/ 63 h 139"/>
                <a:gd name="T2" fmla="*/ 79 w 144"/>
                <a:gd name="T3" fmla="*/ 63 h 139"/>
                <a:gd name="T4" fmla="*/ 85 w 144"/>
                <a:gd name="T5" fmla="*/ 61 h 139"/>
                <a:gd name="T6" fmla="*/ 87 w 144"/>
                <a:gd name="T7" fmla="*/ 53 h 139"/>
                <a:gd name="T8" fmla="*/ 83 w 144"/>
                <a:gd name="T9" fmla="*/ 47 h 139"/>
                <a:gd name="T10" fmla="*/ 75 w 144"/>
                <a:gd name="T11" fmla="*/ 45 h 139"/>
                <a:gd name="T12" fmla="*/ 59 w 144"/>
                <a:gd name="T13" fmla="*/ 45 h 139"/>
                <a:gd name="T14" fmla="*/ 73 w 144"/>
                <a:gd name="T15" fmla="*/ 33 h 139"/>
                <a:gd name="T16" fmla="*/ 101 w 144"/>
                <a:gd name="T17" fmla="*/ 41 h 139"/>
                <a:gd name="T18" fmla="*/ 103 w 144"/>
                <a:gd name="T19" fmla="*/ 61 h 139"/>
                <a:gd name="T20" fmla="*/ 99 w 144"/>
                <a:gd name="T21" fmla="*/ 68 h 139"/>
                <a:gd name="T22" fmla="*/ 91 w 144"/>
                <a:gd name="T23" fmla="*/ 74 h 139"/>
                <a:gd name="T24" fmla="*/ 105 w 144"/>
                <a:gd name="T25" fmla="*/ 106 h 139"/>
                <a:gd name="T26" fmla="*/ 67 w 144"/>
                <a:gd name="T27" fmla="*/ 76 h 139"/>
                <a:gd name="T28" fmla="*/ 59 w 144"/>
                <a:gd name="T29" fmla="*/ 106 h 139"/>
                <a:gd name="T30" fmla="*/ 44 w 144"/>
                <a:gd name="T31" fmla="*/ 33 h 139"/>
                <a:gd name="T32" fmla="*/ 51 w 144"/>
                <a:gd name="T33" fmla="*/ 21 h 139"/>
                <a:gd name="T34" fmla="*/ 24 w 144"/>
                <a:gd name="T35" fmla="*/ 49 h 139"/>
                <a:gd name="T36" fmla="*/ 24 w 144"/>
                <a:gd name="T37" fmla="*/ 92 h 139"/>
                <a:gd name="T38" fmla="*/ 51 w 144"/>
                <a:gd name="T39" fmla="*/ 120 h 139"/>
                <a:gd name="T40" fmla="*/ 71 w 144"/>
                <a:gd name="T41" fmla="*/ 124 h 139"/>
                <a:gd name="T42" fmla="*/ 109 w 144"/>
                <a:gd name="T43" fmla="*/ 108 h 139"/>
                <a:gd name="T44" fmla="*/ 122 w 144"/>
                <a:gd name="T45" fmla="*/ 70 h 139"/>
                <a:gd name="T46" fmla="*/ 109 w 144"/>
                <a:gd name="T47" fmla="*/ 31 h 139"/>
                <a:gd name="T48" fmla="*/ 71 w 144"/>
                <a:gd name="T49" fmla="*/ 17 h 139"/>
                <a:gd name="T50" fmla="*/ 95 w 144"/>
                <a:gd name="T51" fmla="*/ 3 h 139"/>
                <a:gd name="T52" fmla="*/ 130 w 144"/>
                <a:gd name="T53" fmla="*/ 27 h 139"/>
                <a:gd name="T54" fmla="*/ 144 w 144"/>
                <a:gd name="T55" fmla="*/ 70 h 139"/>
                <a:gd name="T56" fmla="*/ 130 w 144"/>
                <a:gd name="T57" fmla="*/ 114 h 139"/>
                <a:gd name="T58" fmla="*/ 95 w 144"/>
                <a:gd name="T59" fmla="*/ 135 h 139"/>
                <a:gd name="T60" fmla="*/ 50 w 144"/>
                <a:gd name="T61" fmla="*/ 135 h 139"/>
                <a:gd name="T62" fmla="*/ 14 w 144"/>
                <a:gd name="T63" fmla="*/ 114 h 139"/>
                <a:gd name="T64" fmla="*/ 0 w 144"/>
                <a:gd name="T65" fmla="*/ 70 h 139"/>
                <a:gd name="T66" fmla="*/ 14 w 144"/>
                <a:gd name="T67" fmla="*/ 27 h 139"/>
                <a:gd name="T68" fmla="*/ 50 w 144"/>
                <a:gd name="T69" fmla="*/ 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4" h="139">
                  <a:moveTo>
                    <a:pt x="59" y="45"/>
                  </a:moveTo>
                  <a:lnTo>
                    <a:pt x="59" y="63"/>
                  </a:lnTo>
                  <a:lnTo>
                    <a:pt x="75" y="63"/>
                  </a:lnTo>
                  <a:lnTo>
                    <a:pt x="79" y="63"/>
                  </a:lnTo>
                  <a:lnTo>
                    <a:pt x="83" y="63"/>
                  </a:lnTo>
                  <a:lnTo>
                    <a:pt x="85" y="61"/>
                  </a:lnTo>
                  <a:lnTo>
                    <a:pt x="87" y="57"/>
                  </a:lnTo>
                  <a:lnTo>
                    <a:pt x="87" y="53"/>
                  </a:lnTo>
                  <a:lnTo>
                    <a:pt x="85" y="49"/>
                  </a:lnTo>
                  <a:lnTo>
                    <a:pt x="83" y="47"/>
                  </a:lnTo>
                  <a:lnTo>
                    <a:pt x="79" y="45"/>
                  </a:lnTo>
                  <a:lnTo>
                    <a:pt x="75" y="45"/>
                  </a:lnTo>
                  <a:lnTo>
                    <a:pt x="71" y="45"/>
                  </a:lnTo>
                  <a:lnTo>
                    <a:pt x="59" y="45"/>
                  </a:lnTo>
                  <a:close/>
                  <a:moveTo>
                    <a:pt x="44" y="33"/>
                  </a:moveTo>
                  <a:lnTo>
                    <a:pt x="73" y="33"/>
                  </a:lnTo>
                  <a:lnTo>
                    <a:pt x="89" y="35"/>
                  </a:lnTo>
                  <a:lnTo>
                    <a:pt x="101" y="41"/>
                  </a:lnTo>
                  <a:lnTo>
                    <a:pt x="105" y="55"/>
                  </a:lnTo>
                  <a:lnTo>
                    <a:pt x="103" y="61"/>
                  </a:lnTo>
                  <a:lnTo>
                    <a:pt x="101" y="67"/>
                  </a:lnTo>
                  <a:lnTo>
                    <a:pt x="99" y="68"/>
                  </a:lnTo>
                  <a:lnTo>
                    <a:pt x="95" y="72"/>
                  </a:lnTo>
                  <a:lnTo>
                    <a:pt x="91" y="74"/>
                  </a:lnTo>
                  <a:lnTo>
                    <a:pt x="85" y="74"/>
                  </a:lnTo>
                  <a:lnTo>
                    <a:pt x="105" y="106"/>
                  </a:lnTo>
                  <a:lnTo>
                    <a:pt x="85" y="106"/>
                  </a:lnTo>
                  <a:lnTo>
                    <a:pt x="67" y="76"/>
                  </a:lnTo>
                  <a:lnTo>
                    <a:pt x="59" y="76"/>
                  </a:lnTo>
                  <a:lnTo>
                    <a:pt x="59" y="106"/>
                  </a:lnTo>
                  <a:lnTo>
                    <a:pt x="44" y="106"/>
                  </a:lnTo>
                  <a:lnTo>
                    <a:pt x="44" y="33"/>
                  </a:lnTo>
                  <a:close/>
                  <a:moveTo>
                    <a:pt x="71" y="17"/>
                  </a:moveTo>
                  <a:lnTo>
                    <a:pt x="51" y="21"/>
                  </a:lnTo>
                  <a:lnTo>
                    <a:pt x="36" y="31"/>
                  </a:lnTo>
                  <a:lnTo>
                    <a:pt x="24" y="49"/>
                  </a:lnTo>
                  <a:lnTo>
                    <a:pt x="20" y="70"/>
                  </a:lnTo>
                  <a:lnTo>
                    <a:pt x="24" y="92"/>
                  </a:lnTo>
                  <a:lnTo>
                    <a:pt x="36" y="108"/>
                  </a:lnTo>
                  <a:lnTo>
                    <a:pt x="51" y="120"/>
                  </a:lnTo>
                  <a:lnTo>
                    <a:pt x="71" y="124"/>
                  </a:lnTo>
                  <a:lnTo>
                    <a:pt x="71" y="124"/>
                  </a:lnTo>
                  <a:lnTo>
                    <a:pt x="91" y="120"/>
                  </a:lnTo>
                  <a:lnTo>
                    <a:pt x="109" y="108"/>
                  </a:lnTo>
                  <a:lnTo>
                    <a:pt x="118" y="92"/>
                  </a:lnTo>
                  <a:lnTo>
                    <a:pt x="122" y="70"/>
                  </a:lnTo>
                  <a:lnTo>
                    <a:pt x="118" y="49"/>
                  </a:lnTo>
                  <a:lnTo>
                    <a:pt x="109" y="31"/>
                  </a:lnTo>
                  <a:lnTo>
                    <a:pt x="91" y="21"/>
                  </a:lnTo>
                  <a:lnTo>
                    <a:pt x="71" y="17"/>
                  </a:lnTo>
                  <a:close/>
                  <a:moveTo>
                    <a:pt x="71" y="0"/>
                  </a:moveTo>
                  <a:lnTo>
                    <a:pt x="95" y="3"/>
                  </a:lnTo>
                  <a:lnTo>
                    <a:pt x="114" y="11"/>
                  </a:lnTo>
                  <a:lnTo>
                    <a:pt x="130" y="27"/>
                  </a:lnTo>
                  <a:lnTo>
                    <a:pt x="140" y="45"/>
                  </a:lnTo>
                  <a:lnTo>
                    <a:pt x="144" y="70"/>
                  </a:lnTo>
                  <a:lnTo>
                    <a:pt x="140" y="94"/>
                  </a:lnTo>
                  <a:lnTo>
                    <a:pt x="130" y="114"/>
                  </a:lnTo>
                  <a:lnTo>
                    <a:pt x="114" y="128"/>
                  </a:lnTo>
                  <a:lnTo>
                    <a:pt x="95" y="135"/>
                  </a:lnTo>
                  <a:lnTo>
                    <a:pt x="71" y="139"/>
                  </a:lnTo>
                  <a:lnTo>
                    <a:pt x="50" y="135"/>
                  </a:lnTo>
                  <a:lnTo>
                    <a:pt x="30" y="128"/>
                  </a:lnTo>
                  <a:lnTo>
                    <a:pt x="14" y="114"/>
                  </a:lnTo>
                  <a:lnTo>
                    <a:pt x="4" y="94"/>
                  </a:lnTo>
                  <a:lnTo>
                    <a:pt x="0" y="70"/>
                  </a:lnTo>
                  <a:lnTo>
                    <a:pt x="4" y="45"/>
                  </a:lnTo>
                  <a:lnTo>
                    <a:pt x="14" y="27"/>
                  </a:lnTo>
                  <a:lnTo>
                    <a:pt x="30" y="11"/>
                  </a:lnTo>
                  <a:lnTo>
                    <a:pt x="50" y="3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10447338" y="3732213"/>
              <a:ext cx="3333750" cy="625475"/>
            </a:xfrm>
            <a:custGeom>
              <a:avLst/>
              <a:gdLst>
                <a:gd name="T0" fmla="*/ 2325 w 4200"/>
                <a:gd name="T1" fmla="*/ 618 h 788"/>
                <a:gd name="T2" fmla="*/ 2465 w 4200"/>
                <a:gd name="T3" fmla="*/ 616 h 788"/>
                <a:gd name="T4" fmla="*/ 2540 w 4200"/>
                <a:gd name="T5" fmla="*/ 597 h 788"/>
                <a:gd name="T6" fmla="*/ 2599 w 4200"/>
                <a:gd name="T7" fmla="*/ 555 h 788"/>
                <a:gd name="T8" fmla="*/ 2635 w 4200"/>
                <a:gd name="T9" fmla="*/ 488 h 788"/>
                <a:gd name="T10" fmla="*/ 2648 w 4200"/>
                <a:gd name="T11" fmla="*/ 396 h 788"/>
                <a:gd name="T12" fmla="*/ 2635 w 4200"/>
                <a:gd name="T13" fmla="*/ 301 h 788"/>
                <a:gd name="T14" fmla="*/ 2599 w 4200"/>
                <a:gd name="T15" fmla="*/ 236 h 788"/>
                <a:gd name="T16" fmla="*/ 2540 w 4200"/>
                <a:gd name="T17" fmla="*/ 193 h 788"/>
                <a:gd name="T18" fmla="*/ 2465 w 4200"/>
                <a:gd name="T19" fmla="*/ 173 h 788"/>
                <a:gd name="T20" fmla="*/ 2325 w 4200"/>
                <a:gd name="T21" fmla="*/ 171 h 788"/>
                <a:gd name="T22" fmla="*/ 3597 w 4200"/>
                <a:gd name="T23" fmla="*/ 512 h 788"/>
                <a:gd name="T24" fmla="*/ 3735 w 4200"/>
                <a:gd name="T25" fmla="*/ 143 h 788"/>
                <a:gd name="T26" fmla="*/ 4200 w 4200"/>
                <a:gd name="T27" fmla="*/ 786 h 788"/>
                <a:gd name="T28" fmla="*/ 3916 w 4200"/>
                <a:gd name="T29" fmla="*/ 648 h 788"/>
                <a:gd name="T30" fmla="*/ 3501 w 4200"/>
                <a:gd name="T31" fmla="*/ 786 h 788"/>
                <a:gd name="T32" fmla="*/ 3592 w 4200"/>
                <a:gd name="T33" fmla="*/ 0 h 788"/>
                <a:gd name="T34" fmla="*/ 2969 w 4200"/>
                <a:gd name="T35" fmla="*/ 0 h 788"/>
                <a:gd name="T36" fmla="*/ 3190 w 4200"/>
                <a:gd name="T37" fmla="*/ 788 h 788"/>
                <a:gd name="T38" fmla="*/ 2969 w 4200"/>
                <a:gd name="T39" fmla="*/ 0 h 788"/>
                <a:gd name="T40" fmla="*/ 2416 w 4200"/>
                <a:gd name="T41" fmla="*/ 0 h 788"/>
                <a:gd name="T42" fmla="*/ 2554 w 4200"/>
                <a:gd name="T43" fmla="*/ 7 h 788"/>
                <a:gd name="T44" fmla="*/ 2666 w 4200"/>
                <a:gd name="T45" fmla="*/ 33 h 788"/>
                <a:gd name="T46" fmla="*/ 2757 w 4200"/>
                <a:gd name="T47" fmla="*/ 90 h 788"/>
                <a:gd name="T48" fmla="*/ 2818 w 4200"/>
                <a:gd name="T49" fmla="*/ 173 h 788"/>
                <a:gd name="T50" fmla="*/ 2853 w 4200"/>
                <a:gd name="T51" fmla="*/ 277 h 788"/>
                <a:gd name="T52" fmla="*/ 2865 w 4200"/>
                <a:gd name="T53" fmla="*/ 402 h 788"/>
                <a:gd name="T54" fmla="*/ 2855 w 4200"/>
                <a:gd name="T55" fmla="*/ 518 h 788"/>
                <a:gd name="T56" fmla="*/ 2828 w 4200"/>
                <a:gd name="T57" fmla="*/ 614 h 788"/>
                <a:gd name="T58" fmla="*/ 2786 w 4200"/>
                <a:gd name="T59" fmla="*/ 683 h 788"/>
                <a:gd name="T60" fmla="*/ 2735 w 4200"/>
                <a:gd name="T61" fmla="*/ 731 h 788"/>
                <a:gd name="T62" fmla="*/ 2672 w 4200"/>
                <a:gd name="T63" fmla="*/ 762 h 788"/>
                <a:gd name="T64" fmla="*/ 2585 w 4200"/>
                <a:gd name="T65" fmla="*/ 780 h 788"/>
                <a:gd name="T66" fmla="*/ 2465 w 4200"/>
                <a:gd name="T67" fmla="*/ 788 h 788"/>
                <a:gd name="T68" fmla="*/ 2105 w 4200"/>
                <a:gd name="T69" fmla="*/ 0 h 788"/>
                <a:gd name="T70" fmla="*/ 1063 w 4200"/>
                <a:gd name="T71" fmla="*/ 0 h 788"/>
                <a:gd name="T72" fmla="*/ 1428 w 4200"/>
                <a:gd name="T73" fmla="*/ 0 h 788"/>
                <a:gd name="T74" fmla="*/ 1398 w 4200"/>
                <a:gd name="T75" fmla="*/ 788 h 788"/>
                <a:gd name="T76" fmla="*/ 825 w 4200"/>
                <a:gd name="T77" fmla="*/ 0 h 788"/>
                <a:gd name="T78" fmla="*/ 1969 w 4200"/>
                <a:gd name="T79" fmla="*/ 0 h 788"/>
                <a:gd name="T80" fmla="*/ 1747 w 4200"/>
                <a:gd name="T81" fmla="*/ 788 h 788"/>
                <a:gd name="T82" fmla="*/ 0 w 4200"/>
                <a:gd name="T83" fmla="*/ 0 h 788"/>
                <a:gd name="T84" fmla="*/ 441 w 4200"/>
                <a:gd name="T85" fmla="*/ 0 h 788"/>
                <a:gd name="T86" fmla="*/ 522 w 4200"/>
                <a:gd name="T87" fmla="*/ 7 h 788"/>
                <a:gd name="T88" fmla="*/ 599 w 4200"/>
                <a:gd name="T89" fmla="*/ 25 h 788"/>
                <a:gd name="T90" fmla="*/ 667 w 4200"/>
                <a:gd name="T91" fmla="*/ 59 h 788"/>
                <a:gd name="T92" fmla="*/ 725 w 4200"/>
                <a:gd name="T93" fmla="*/ 112 h 788"/>
                <a:gd name="T94" fmla="*/ 766 w 4200"/>
                <a:gd name="T95" fmla="*/ 187 h 788"/>
                <a:gd name="T96" fmla="*/ 788 w 4200"/>
                <a:gd name="T97" fmla="*/ 289 h 788"/>
                <a:gd name="T98" fmla="*/ 790 w 4200"/>
                <a:gd name="T99" fmla="*/ 788 h 788"/>
                <a:gd name="T100" fmla="*/ 573 w 4200"/>
                <a:gd name="T101" fmla="*/ 427 h 788"/>
                <a:gd name="T102" fmla="*/ 567 w 4200"/>
                <a:gd name="T103" fmla="*/ 317 h 788"/>
                <a:gd name="T104" fmla="*/ 543 w 4200"/>
                <a:gd name="T105" fmla="*/ 244 h 788"/>
                <a:gd name="T106" fmla="*/ 500 w 4200"/>
                <a:gd name="T107" fmla="*/ 201 h 788"/>
                <a:gd name="T108" fmla="*/ 439 w 4200"/>
                <a:gd name="T109" fmla="*/ 179 h 788"/>
                <a:gd name="T110" fmla="*/ 224 w 4200"/>
                <a:gd name="T111" fmla="*/ 175 h 788"/>
                <a:gd name="T112" fmla="*/ 0 w 4200"/>
                <a:gd name="T113" fmla="*/ 788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00" h="788">
                  <a:moveTo>
                    <a:pt x="2325" y="171"/>
                  </a:moveTo>
                  <a:lnTo>
                    <a:pt x="2325" y="618"/>
                  </a:lnTo>
                  <a:lnTo>
                    <a:pt x="2420" y="618"/>
                  </a:lnTo>
                  <a:lnTo>
                    <a:pt x="2465" y="616"/>
                  </a:lnTo>
                  <a:lnTo>
                    <a:pt x="2505" y="608"/>
                  </a:lnTo>
                  <a:lnTo>
                    <a:pt x="2540" y="597"/>
                  </a:lnTo>
                  <a:lnTo>
                    <a:pt x="2572" y="579"/>
                  </a:lnTo>
                  <a:lnTo>
                    <a:pt x="2599" y="555"/>
                  </a:lnTo>
                  <a:lnTo>
                    <a:pt x="2619" y="526"/>
                  </a:lnTo>
                  <a:lnTo>
                    <a:pt x="2635" y="488"/>
                  </a:lnTo>
                  <a:lnTo>
                    <a:pt x="2644" y="445"/>
                  </a:lnTo>
                  <a:lnTo>
                    <a:pt x="2648" y="396"/>
                  </a:lnTo>
                  <a:lnTo>
                    <a:pt x="2644" y="344"/>
                  </a:lnTo>
                  <a:lnTo>
                    <a:pt x="2635" y="301"/>
                  </a:lnTo>
                  <a:lnTo>
                    <a:pt x="2619" y="266"/>
                  </a:lnTo>
                  <a:lnTo>
                    <a:pt x="2599" y="236"/>
                  </a:lnTo>
                  <a:lnTo>
                    <a:pt x="2572" y="212"/>
                  </a:lnTo>
                  <a:lnTo>
                    <a:pt x="2540" y="193"/>
                  </a:lnTo>
                  <a:lnTo>
                    <a:pt x="2505" y="181"/>
                  </a:lnTo>
                  <a:lnTo>
                    <a:pt x="2465" y="173"/>
                  </a:lnTo>
                  <a:lnTo>
                    <a:pt x="2420" y="171"/>
                  </a:lnTo>
                  <a:lnTo>
                    <a:pt x="2325" y="171"/>
                  </a:lnTo>
                  <a:close/>
                  <a:moveTo>
                    <a:pt x="3735" y="143"/>
                  </a:moveTo>
                  <a:lnTo>
                    <a:pt x="3597" y="512"/>
                  </a:lnTo>
                  <a:lnTo>
                    <a:pt x="3869" y="512"/>
                  </a:lnTo>
                  <a:lnTo>
                    <a:pt x="3735" y="143"/>
                  </a:lnTo>
                  <a:close/>
                  <a:moveTo>
                    <a:pt x="3887" y="0"/>
                  </a:moveTo>
                  <a:lnTo>
                    <a:pt x="4200" y="786"/>
                  </a:lnTo>
                  <a:lnTo>
                    <a:pt x="3962" y="786"/>
                  </a:lnTo>
                  <a:lnTo>
                    <a:pt x="3916" y="648"/>
                  </a:lnTo>
                  <a:lnTo>
                    <a:pt x="3548" y="648"/>
                  </a:lnTo>
                  <a:lnTo>
                    <a:pt x="3501" y="786"/>
                  </a:lnTo>
                  <a:lnTo>
                    <a:pt x="3280" y="786"/>
                  </a:lnTo>
                  <a:lnTo>
                    <a:pt x="3592" y="0"/>
                  </a:lnTo>
                  <a:lnTo>
                    <a:pt x="3887" y="0"/>
                  </a:lnTo>
                  <a:close/>
                  <a:moveTo>
                    <a:pt x="2969" y="0"/>
                  </a:moveTo>
                  <a:lnTo>
                    <a:pt x="3190" y="0"/>
                  </a:lnTo>
                  <a:lnTo>
                    <a:pt x="3190" y="788"/>
                  </a:lnTo>
                  <a:lnTo>
                    <a:pt x="2969" y="788"/>
                  </a:lnTo>
                  <a:lnTo>
                    <a:pt x="2969" y="0"/>
                  </a:lnTo>
                  <a:close/>
                  <a:moveTo>
                    <a:pt x="2105" y="0"/>
                  </a:moveTo>
                  <a:lnTo>
                    <a:pt x="2416" y="0"/>
                  </a:lnTo>
                  <a:lnTo>
                    <a:pt x="2489" y="2"/>
                  </a:lnTo>
                  <a:lnTo>
                    <a:pt x="2554" y="7"/>
                  </a:lnTo>
                  <a:lnTo>
                    <a:pt x="2613" y="17"/>
                  </a:lnTo>
                  <a:lnTo>
                    <a:pt x="2666" y="33"/>
                  </a:lnTo>
                  <a:lnTo>
                    <a:pt x="2713" y="57"/>
                  </a:lnTo>
                  <a:lnTo>
                    <a:pt x="2757" y="90"/>
                  </a:lnTo>
                  <a:lnTo>
                    <a:pt x="2794" y="132"/>
                  </a:lnTo>
                  <a:lnTo>
                    <a:pt x="2818" y="173"/>
                  </a:lnTo>
                  <a:lnTo>
                    <a:pt x="2839" y="222"/>
                  </a:lnTo>
                  <a:lnTo>
                    <a:pt x="2853" y="277"/>
                  </a:lnTo>
                  <a:lnTo>
                    <a:pt x="2863" y="337"/>
                  </a:lnTo>
                  <a:lnTo>
                    <a:pt x="2865" y="402"/>
                  </a:lnTo>
                  <a:lnTo>
                    <a:pt x="2863" y="461"/>
                  </a:lnTo>
                  <a:lnTo>
                    <a:pt x="2855" y="518"/>
                  </a:lnTo>
                  <a:lnTo>
                    <a:pt x="2843" y="569"/>
                  </a:lnTo>
                  <a:lnTo>
                    <a:pt x="2828" y="614"/>
                  </a:lnTo>
                  <a:lnTo>
                    <a:pt x="2810" y="654"/>
                  </a:lnTo>
                  <a:lnTo>
                    <a:pt x="2786" y="683"/>
                  </a:lnTo>
                  <a:lnTo>
                    <a:pt x="2761" y="709"/>
                  </a:lnTo>
                  <a:lnTo>
                    <a:pt x="2735" y="731"/>
                  </a:lnTo>
                  <a:lnTo>
                    <a:pt x="2705" y="748"/>
                  </a:lnTo>
                  <a:lnTo>
                    <a:pt x="2672" y="762"/>
                  </a:lnTo>
                  <a:lnTo>
                    <a:pt x="2633" y="772"/>
                  </a:lnTo>
                  <a:lnTo>
                    <a:pt x="2585" y="780"/>
                  </a:lnTo>
                  <a:lnTo>
                    <a:pt x="2530" y="786"/>
                  </a:lnTo>
                  <a:lnTo>
                    <a:pt x="2465" y="788"/>
                  </a:lnTo>
                  <a:lnTo>
                    <a:pt x="2105" y="788"/>
                  </a:lnTo>
                  <a:lnTo>
                    <a:pt x="2105" y="0"/>
                  </a:lnTo>
                  <a:close/>
                  <a:moveTo>
                    <a:pt x="825" y="0"/>
                  </a:moveTo>
                  <a:lnTo>
                    <a:pt x="1063" y="0"/>
                  </a:lnTo>
                  <a:lnTo>
                    <a:pt x="1240" y="624"/>
                  </a:lnTo>
                  <a:lnTo>
                    <a:pt x="1428" y="0"/>
                  </a:lnTo>
                  <a:lnTo>
                    <a:pt x="1654" y="0"/>
                  </a:lnTo>
                  <a:lnTo>
                    <a:pt x="1398" y="788"/>
                  </a:lnTo>
                  <a:lnTo>
                    <a:pt x="1077" y="788"/>
                  </a:lnTo>
                  <a:lnTo>
                    <a:pt x="825" y="0"/>
                  </a:lnTo>
                  <a:close/>
                  <a:moveTo>
                    <a:pt x="1747" y="0"/>
                  </a:moveTo>
                  <a:lnTo>
                    <a:pt x="1969" y="0"/>
                  </a:lnTo>
                  <a:lnTo>
                    <a:pt x="1969" y="788"/>
                  </a:lnTo>
                  <a:lnTo>
                    <a:pt x="1747" y="788"/>
                  </a:lnTo>
                  <a:lnTo>
                    <a:pt x="1747" y="0"/>
                  </a:lnTo>
                  <a:close/>
                  <a:moveTo>
                    <a:pt x="0" y="0"/>
                  </a:moveTo>
                  <a:lnTo>
                    <a:pt x="400" y="0"/>
                  </a:lnTo>
                  <a:lnTo>
                    <a:pt x="441" y="0"/>
                  </a:lnTo>
                  <a:lnTo>
                    <a:pt x="482" y="2"/>
                  </a:lnTo>
                  <a:lnTo>
                    <a:pt x="522" y="7"/>
                  </a:lnTo>
                  <a:lnTo>
                    <a:pt x="561" y="15"/>
                  </a:lnTo>
                  <a:lnTo>
                    <a:pt x="599" y="25"/>
                  </a:lnTo>
                  <a:lnTo>
                    <a:pt x="634" y="41"/>
                  </a:lnTo>
                  <a:lnTo>
                    <a:pt x="667" y="59"/>
                  </a:lnTo>
                  <a:lnTo>
                    <a:pt x="697" y="82"/>
                  </a:lnTo>
                  <a:lnTo>
                    <a:pt x="725" y="112"/>
                  </a:lnTo>
                  <a:lnTo>
                    <a:pt x="746" y="145"/>
                  </a:lnTo>
                  <a:lnTo>
                    <a:pt x="766" y="187"/>
                  </a:lnTo>
                  <a:lnTo>
                    <a:pt x="780" y="234"/>
                  </a:lnTo>
                  <a:lnTo>
                    <a:pt x="788" y="289"/>
                  </a:lnTo>
                  <a:lnTo>
                    <a:pt x="790" y="352"/>
                  </a:lnTo>
                  <a:lnTo>
                    <a:pt x="790" y="788"/>
                  </a:lnTo>
                  <a:lnTo>
                    <a:pt x="573" y="788"/>
                  </a:lnTo>
                  <a:lnTo>
                    <a:pt x="573" y="427"/>
                  </a:lnTo>
                  <a:lnTo>
                    <a:pt x="571" y="368"/>
                  </a:lnTo>
                  <a:lnTo>
                    <a:pt x="567" y="317"/>
                  </a:lnTo>
                  <a:lnTo>
                    <a:pt x="557" y="277"/>
                  </a:lnTo>
                  <a:lnTo>
                    <a:pt x="543" y="244"/>
                  </a:lnTo>
                  <a:lnTo>
                    <a:pt x="524" y="220"/>
                  </a:lnTo>
                  <a:lnTo>
                    <a:pt x="500" y="201"/>
                  </a:lnTo>
                  <a:lnTo>
                    <a:pt x="473" y="187"/>
                  </a:lnTo>
                  <a:lnTo>
                    <a:pt x="439" y="179"/>
                  </a:lnTo>
                  <a:lnTo>
                    <a:pt x="400" y="175"/>
                  </a:lnTo>
                  <a:lnTo>
                    <a:pt x="224" y="175"/>
                  </a:lnTo>
                  <a:lnTo>
                    <a:pt x="224" y="788"/>
                  </a:lnTo>
                  <a:lnTo>
                    <a:pt x="0" y="7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8775700" y="3552825"/>
              <a:ext cx="1436688" cy="952500"/>
            </a:xfrm>
            <a:custGeom>
              <a:avLst/>
              <a:gdLst>
                <a:gd name="T0" fmla="*/ 638 w 1810"/>
                <a:gd name="T1" fmla="*/ 451 h 1200"/>
                <a:gd name="T2" fmla="*/ 516 w 1810"/>
                <a:gd name="T3" fmla="*/ 502 h 1200"/>
                <a:gd name="T4" fmla="*/ 469 w 1810"/>
                <a:gd name="T5" fmla="*/ 546 h 1200"/>
                <a:gd name="T6" fmla="*/ 496 w 1810"/>
                <a:gd name="T7" fmla="*/ 613 h 1200"/>
                <a:gd name="T8" fmla="*/ 595 w 1810"/>
                <a:gd name="T9" fmla="*/ 735 h 1200"/>
                <a:gd name="T10" fmla="*/ 614 w 1810"/>
                <a:gd name="T11" fmla="*/ 851 h 1200"/>
                <a:gd name="T12" fmla="*/ 439 w 1810"/>
                <a:gd name="T13" fmla="*/ 733 h 1200"/>
                <a:gd name="T14" fmla="*/ 349 w 1810"/>
                <a:gd name="T15" fmla="*/ 595 h 1200"/>
                <a:gd name="T16" fmla="*/ 323 w 1810"/>
                <a:gd name="T17" fmla="*/ 530 h 1200"/>
                <a:gd name="T18" fmla="*/ 372 w 1810"/>
                <a:gd name="T19" fmla="*/ 485 h 1200"/>
                <a:gd name="T20" fmla="*/ 516 w 1810"/>
                <a:gd name="T21" fmla="*/ 400 h 1200"/>
                <a:gd name="T22" fmla="*/ 707 w 1810"/>
                <a:gd name="T23" fmla="*/ 248 h 1200"/>
                <a:gd name="T24" fmla="*/ 933 w 1810"/>
                <a:gd name="T25" fmla="*/ 296 h 1200"/>
                <a:gd name="T26" fmla="*/ 1097 w 1810"/>
                <a:gd name="T27" fmla="*/ 400 h 1200"/>
                <a:gd name="T28" fmla="*/ 1185 w 1810"/>
                <a:gd name="T29" fmla="*/ 489 h 1200"/>
                <a:gd name="T30" fmla="*/ 1185 w 1810"/>
                <a:gd name="T31" fmla="*/ 518 h 1200"/>
                <a:gd name="T32" fmla="*/ 1097 w 1810"/>
                <a:gd name="T33" fmla="*/ 617 h 1200"/>
                <a:gd name="T34" fmla="*/ 947 w 1810"/>
                <a:gd name="T35" fmla="*/ 737 h 1200"/>
                <a:gd name="T36" fmla="*/ 762 w 1810"/>
                <a:gd name="T37" fmla="*/ 794 h 1200"/>
                <a:gd name="T38" fmla="*/ 715 w 1810"/>
                <a:gd name="T39" fmla="*/ 459 h 1200"/>
                <a:gd name="T40" fmla="*/ 817 w 1810"/>
                <a:gd name="T41" fmla="*/ 528 h 1200"/>
                <a:gd name="T42" fmla="*/ 1038 w 1810"/>
                <a:gd name="T43" fmla="*/ 502 h 1200"/>
                <a:gd name="T44" fmla="*/ 985 w 1810"/>
                <a:gd name="T45" fmla="*/ 451 h 1200"/>
                <a:gd name="T46" fmla="*/ 839 w 1810"/>
                <a:gd name="T47" fmla="*/ 370 h 1200"/>
                <a:gd name="T48" fmla="*/ 675 w 1810"/>
                <a:gd name="T49" fmla="*/ 250 h 1200"/>
                <a:gd name="T50" fmla="*/ 603 w 1810"/>
                <a:gd name="T51" fmla="*/ 260 h 1200"/>
                <a:gd name="T52" fmla="*/ 370 w 1810"/>
                <a:gd name="T53" fmla="*/ 349 h 1200"/>
                <a:gd name="T54" fmla="*/ 232 w 1810"/>
                <a:gd name="T55" fmla="*/ 461 h 1200"/>
                <a:gd name="T56" fmla="*/ 185 w 1810"/>
                <a:gd name="T57" fmla="*/ 516 h 1200"/>
                <a:gd name="T58" fmla="*/ 211 w 1810"/>
                <a:gd name="T59" fmla="*/ 581 h 1200"/>
                <a:gd name="T60" fmla="*/ 293 w 1810"/>
                <a:gd name="T61" fmla="*/ 723 h 1200"/>
                <a:gd name="T62" fmla="*/ 445 w 1810"/>
                <a:gd name="T63" fmla="*/ 877 h 1200"/>
                <a:gd name="T64" fmla="*/ 675 w 1810"/>
                <a:gd name="T65" fmla="*/ 966 h 1200"/>
                <a:gd name="T66" fmla="*/ 453 w 1810"/>
                <a:gd name="T67" fmla="*/ 1001 h 1200"/>
                <a:gd name="T68" fmla="*/ 232 w 1810"/>
                <a:gd name="T69" fmla="*/ 849 h 1200"/>
                <a:gd name="T70" fmla="*/ 89 w 1810"/>
                <a:gd name="T71" fmla="*/ 674 h 1200"/>
                <a:gd name="T72" fmla="*/ 16 w 1810"/>
                <a:gd name="T73" fmla="*/ 536 h 1200"/>
                <a:gd name="T74" fmla="*/ 4 w 1810"/>
                <a:gd name="T75" fmla="*/ 495 h 1200"/>
                <a:gd name="T76" fmla="*/ 85 w 1810"/>
                <a:gd name="T77" fmla="*/ 426 h 1200"/>
                <a:gd name="T78" fmla="*/ 250 w 1810"/>
                <a:gd name="T79" fmla="*/ 311 h 1200"/>
                <a:gd name="T80" fmla="*/ 478 w 1810"/>
                <a:gd name="T81" fmla="*/ 205 h 1200"/>
                <a:gd name="T82" fmla="*/ 675 w 1810"/>
                <a:gd name="T83" fmla="*/ 0 h 1200"/>
                <a:gd name="T84" fmla="*/ 675 w 1810"/>
                <a:gd name="T85" fmla="*/ 1058 h 1200"/>
                <a:gd name="T86" fmla="*/ 977 w 1810"/>
                <a:gd name="T87" fmla="*/ 1038 h 1200"/>
                <a:gd name="T88" fmla="*/ 1321 w 1810"/>
                <a:gd name="T89" fmla="*/ 946 h 1200"/>
                <a:gd name="T90" fmla="*/ 1619 w 1810"/>
                <a:gd name="T91" fmla="*/ 802 h 1200"/>
                <a:gd name="T92" fmla="*/ 1605 w 1810"/>
                <a:gd name="T93" fmla="*/ 717 h 1200"/>
                <a:gd name="T94" fmla="*/ 1485 w 1810"/>
                <a:gd name="T95" fmla="*/ 648 h 1200"/>
                <a:gd name="T96" fmla="*/ 1276 w 1810"/>
                <a:gd name="T97" fmla="*/ 788 h 1200"/>
                <a:gd name="T98" fmla="*/ 992 w 1810"/>
                <a:gd name="T99" fmla="*/ 932 h 1200"/>
                <a:gd name="T100" fmla="*/ 709 w 1810"/>
                <a:gd name="T101" fmla="*/ 969 h 1200"/>
                <a:gd name="T102" fmla="*/ 758 w 1810"/>
                <a:gd name="T103" fmla="*/ 873 h 1200"/>
                <a:gd name="T104" fmla="*/ 979 w 1810"/>
                <a:gd name="T105" fmla="*/ 820 h 1200"/>
                <a:gd name="T106" fmla="*/ 1172 w 1810"/>
                <a:gd name="T107" fmla="*/ 701 h 1200"/>
                <a:gd name="T108" fmla="*/ 1315 w 1810"/>
                <a:gd name="T109" fmla="*/ 577 h 1200"/>
                <a:gd name="T110" fmla="*/ 1384 w 1810"/>
                <a:gd name="T111" fmla="*/ 502 h 1200"/>
                <a:gd name="T112" fmla="*/ 1359 w 1810"/>
                <a:gd name="T113" fmla="*/ 465 h 1200"/>
                <a:gd name="T114" fmla="*/ 1242 w 1810"/>
                <a:gd name="T115" fmla="*/ 357 h 1200"/>
                <a:gd name="T116" fmla="*/ 1048 w 1810"/>
                <a:gd name="T117" fmla="*/ 233 h 1200"/>
                <a:gd name="T118" fmla="*/ 782 w 1810"/>
                <a:gd name="T119" fmla="*/ 162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10" h="1200">
                  <a:moveTo>
                    <a:pt x="675" y="359"/>
                  </a:moveTo>
                  <a:lnTo>
                    <a:pt x="675" y="451"/>
                  </a:lnTo>
                  <a:lnTo>
                    <a:pt x="675" y="451"/>
                  </a:lnTo>
                  <a:lnTo>
                    <a:pt x="638" y="451"/>
                  </a:lnTo>
                  <a:lnTo>
                    <a:pt x="603" y="459"/>
                  </a:lnTo>
                  <a:lnTo>
                    <a:pt x="571" y="471"/>
                  </a:lnTo>
                  <a:lnTo>
                    <a:pt x="542" y="485"/>
                  </a:lnTo>
                  <a:lnTo>
                    <a:pt x="516" y="502"/>
                  </a:lnTo>
                  <a:lnTo>
                    <a:pt x="496" y="518"/>
                  </a:lnTo>
                  <a:lnTo>
                    <a:pt x="482" y="532"/>
                  </a:lnTo>
                  <a:lnTo>
                    <a:pt x="473" y="542"/>
                  </a:lnTo>
                  <a:lnTo>
                    <a:pt x="469" y="546"/>
                  </a:lnTo>
                  <a:lnTo>
                    <a:pt x="471" y="552"/>
                  </a:lnTo>
                  <a:lnTo>
                    <a:pt x="477" y="566"/>
                  </a:lnTo>
                  <a:lnTo>
                    <a:pt x="484" y="587"/>
                  </a:lnTo>
                  <a:lnTo>
                    <a:pt x="496" y="613"/>
                  </a:lnTo>
                  <a:lnTo>
                    <a:pt x="514" y="644"/>
                  </a:lnTo>
                  <a:lnTo>
                    <a:pt x="536" y="676"/>
                  </a:lnTo>
                  <a:lnTo>
                    <a:pt x="561" y="707"/>
                  </a:lnTo>
                  <a:lnTo>
                    <a:pt x="595" y="735"/>
                  </a:lnTo>
                  <a:lnTo>
                    <a:pt x="632" y="761"/>
                  </a:lnTo>
                  <a:lnTo>
                    <a:pt x="675" y="780"/>
                  </a:lnTo>
                  <a:lnTo>
                    <a:pt x="675" y="865"/>
                  </a:lnTo>
                  <a:lnTo>
                    <a:pt x="614" y="851"/>
                  </a:lnTo>
                  <a:lnTo>
                    <a:pt x="561" y="828"/>
                  </a:lnTo>
                  <a:lnTo>
                    <a:pt x="514" y="800"/>
                  </a:lnTo>
                  <a:lnTo>
                    <a:pt x="473" y="768"/>
                  </a:lnTo>
                  <a:lnTo>
                    <a:pt x="439" y="733"/>
                  </a:lnTo>
                  <a:lnTo>
                    <a:pt x="408" y="698"/>
                  </a:lnTo>
                  <a:lnTo>
                    <a:pt x="384" y="660"/>
                  </a:lnTo>
                  <a:lnTo>
                    <a:pt x="364" y="627"/>
                  </a:lnTo>
                  <a:lnTo>
                    <a:pt x="349" y="595"/>
                  </a:lnTo>
                  <a:lnTo>
                    <a:pt x="337" y="569"/>
                  </a:lnTo>
                  <a:lnTo>
                    <a:pt x="329" y="548"/>
                  </a:lnTo>
                  <a:lnTo>
                    <a:pt x="325" y="534"/>
                  </a:lnTo>
                  <a:lnTo>
                    <a:pt x="323" y="530"/>
                  </a:lnTo>
                  <a:lnTo>
                    <a:pt x="325" y="526"/>
                  </a:lnTo>
                  <a:lnTo>
                    <a:pt x="335" y="516"/>
                  </a:lnTo>
                  <a:lnTo>
                    <a:pt x="350" y="502"/>
                  </a:lnTo>
                  <a:lnTo>
                    <a:pt x="372" y="485"/>
                  </a:lnTo>
                  <a:lnTo>
                    <a:pt x="400" y="463"/>
                  </a:lnTo>
                  <a:lnTo>
                    <a:pt x="433" y="441"/>
                  </a:lnTo>
                  <a:lnTo>
                    <a:pt x="473" y="420"/>
                  </a:lnTo>
                  <a:lnTo>
                    <a:pt x="516" y="400"/>
                  </a:lnTo>
                  <a:lnTo>
                    <a:pt x="565" y="382"/>
                  </a:lnTo>
                  <a:lnTo>
                    <a:pt x="618" y="368"/>
                  </a:lnTo>
                  <a:lnTo>
                    <a:pt x="675" y="359"/>
                  </a:lnTo>
                  <a:close/>
                  <a:moveTo>
                    <a:pt x="707" y="248"/>
                  </a:moveTo>
                  <a:lnTo>
                    <a:pt x="770" y="250"/>
                  </a:lnTo>
                  <a:lnTo>
                    <a:pt x="827" y="260"/>
                  </a:lnTo>
                  <a:lnTo>
                    <a:pt x="882" y="274"/>
                  </a:lnTo>
                  <a:lnTo>
                    <a:pt x="933" y="296"/>
                  </a:lnTo>
                  <a:lnTo>
                    <a:pt x="981" y="319"/>
                  </a:lnTo>
                  <a:lnTo>
                    <a:pt x="1024" y="345"/>
                  </a:lnTo>
                  <a:lnTo>
                    <a:pt x="1063" y="372"/>
                  </a:lnTo>
                  <a:lnTo>
                    <a:pt x="1097" y="400"/>
                  </a:lnTo>
                  <a:lnTo>
                    <a:pt x="1126" y="426"/>
                  </a:lnTo>
                  <a:lnTo>
                    <a:pt x="1152" y="451"/>
                  </a:lnTo>
                  <a:lnTo>
                    <a:pt x="1172" y="471"/>
                  </a:lnTo>
                  <a:lnTo>
                    <a:pt x="1185" y="489"/>
                  </a:lnTo>
                  <a:lnTo>
                    <a:pt x="1195" y="499"/>
                  </a:lnTo>
                  <a:lnTo>
                    <a:pt x="1197" y="502"/>
                  </a:lnTo>
                  <a:lnTo>
                    <a:pt x="1193" y="506"/>
                  </a:lnTo>
                  <a:lnTo>
                    <a:pt x="1185" y="518"/>
                  </a:lnTo>
                  <a:lnTo>
                    <a:pt x="1170" y="538"/>
                  </a:lnTo>
                  <a:lnTo>
                    <a:pt x="1150" y="562"/>
                  </a:lnTo>
                  <a:lnTo>
                    <a:pt x="1126" y="587"/>
                  </a:lnTo>
                  <a:lnTo>
                    <a:pt x="1097" y="617"/>
                  </a:lnTo>
                  <a:lnTo>
                    <a:pt x="1065" y="648"/>
                  </a:lnTo>
                  <a:lnTo>
                    <a:pt x="1028" y="680"/>
                  </a:lnTo>
                  <a:lnTo>
                    <a:pt x="988" y="709"/>
                  </a:lnTo>
                  <a:lnTo>
                    <a:pt x="947" y="737"/>
                  </a:lnTo>
                  <a:lnTo>
                    <a:pt x="904" y="761"/>
                  </a:lnTo>
                  <a:lnTo>
                    <a:pt x="859" y="778"/>
                  </a:lnTo>
                  <a:lnTo>
                    <a:pt x="811" y="790"/>
                  </a:lnTo>
                  <a:lnTo>
                    <a:pt x="762" y="794"/>
                  </a:lnTo>
                  <a:lnTo>
                    <a:pt x="717" y="790"/>
                  </a:lnTo>
                  <a:lnTo>
                    <a:pt x="675" y="780"/>
                  </a:lnTo>
                  <a:lnTo>
                    <a:pt x="675" y="451"/>
                  </a:lnTo>
                  <a:lnTo>
                    <a:pt x="715" y="459"/>
                  </a:lnTo>
                  <a:lnTo>
                    <a:pt x="746" y="469"/>
                  </a:lnTo>
                  <a:lnTo>
                    <a:pt x="774" y="485"/>
                  </a:lnTo>
                  <a:lnTo>
                    <a:pt x="796" y="504"/>
                  </a:lnTo>
                  <a:lnTo>
                    <a:pt x="817" y="528"/>
                  </a:lnTo>
                  <a:lnTo>
                    <a:pt x="837" y="558"/>
                  </a:lnTo>
                  <a:lnTo>
                    <a:pt x="859" y="591"/>
                  </a:lnTo>
                  <a:lnTo>
                    <a:pt x="882" y="633"/>
                  </a:lnTo>
                  <a:lnTo>
                    <a:pt x="1038" y="502"/>
                  </a:lnTo>
                  <a:lnTo>
                    <a:pt x="1034" y="499"/>
                  </a:lnTo>
                  <a:lnTo>
                    <a:pt x="1024" y="487"/>
                  </a:lnTo>
                  <a:lnTo>
                    <a:pt x="1008" y="471"/>
                  </a:lnTo>
                  <a:lnTo>
                    <a:pt x="985" y="451"/>
                  </a:lnTo>
                  <a:lnTo>
                    <a:pt x="957" y="430"/>
                  </a:lnTo>
                  <a:lnTo>
                    <a:pt x="924" y="406"/>
                  </a:lnTo>
                  <a:lnTo>
                    <a:pt x="884" y="386"/>
                  </a:lnTo>
                  <a:lnTo>
                    <a:pt x="839" y="370"/>
                  </a:lnTo>
                  <a:lnTo>
                    <a:pt x="790" y="359"/>
                  </a:lnTo>
                  <a:lnTo>
                    <a:pt x="734" y="355"/>
                  </a:lnTo>
                  <a:lnTo>
                    <a:pt x="675" y="359"/>
                  </a:lnTo>
                  <a:lnTo>
                    <a:pt x="675" y="250"/>
                  </a:lnTo>
                  <a:lnTo>
                    <a:pt x="707" y="248"/>
                  </a:lnTo>
                  <a:close/>
                  <a:moveTo>
                    <a:pt x="675" y="162"/>
                  </a:moveTo>
                  <a:lnTo>
                    <a:pt x="675" y="250"/>
                  </a:lnTo>
                  <a:lnTo>
                    <a:pt x="603" y="260"/>
                  </a:lnTo>
                  <a:lnTo>
                    <a:pt x="536" y="276"/>
                  </a:lnTo>
                  <a:lnTo>
                    <a:pt x="475" y="296"/>
                  </a:lnTo>
                  <a:lnTo>
                    <a:pt x="419" y="321"/>
                  </a:lnTo>
                  <a:lnTo>
                    <a:pt x="370" y="349"/>
                  </a:lnTo>
                  <a:lnTo>
                    <a:pt x="327" y="378"/>
                  </a:lnTo>
                  <a:lnTo>
                    <a:pt x="289" y="408"/>
                  </a:lnTo>
                  <a:lnTo>
                    <a:pt x="258" y="435"/>
                  </a:lnTo>
                  <a:lnTo>
                    <a:pt x="232" y="461"/>
                  </a:lnTo>
                  <a:lnTo>
                    <a:pt x="211" y="483"/>
                  </a:lnTo>
                  <a:lnTo>
                    <a:pt x="197" y="500"/>
                  </a:lnTo>
                  <a:lnTo>
                    <a:pt x="187" y="512"/>
                  </a:lnTo>
                  <a:lnTo>
                    <a:pt x="185" y="516"/>
                  </a:lnTo>
                  <a:lnTo>
                    <a:pt x="187" y="522"/>
                  </a:lnTo>
                  <a:lnTo>
                    <a:pt x="191" y="534"/>
                  </a:lnTo>
                  <a:lnTo>
                    <a:pt x="199" y="554"/>
                  </a:lnTo>
                  <a:lnTo>
                    <a:pt x="211" y="581"/>
                  </a:lnTo>
                  <a:lnTo>
                    <a:pt x="224" y="611"/>
                  </a:lnTo>
                  <a:lnTo>
                    <a:pt x="244" y="646"/>
                  </a:lnTo>
                  <a:lnTo>
                    <a:pt x="266" y="684"/>
                  </a:lnTo>
                  <a:lnTo>
                    <a:pt x="293" y="723"/>
                  </a:lnTo>
                  <a:lnTo>
                    <a:pt x="325" y="765"/>
                  </a:lnTo>
                  <a:lnTo>
                    <a:pt x="360" y="804"/>
                  </a:lnTo>
                  <a:lnTo>
                    <a:pt x="400" y="841"/>
                  </a:lnTo>
                  <a:lnTo>
                    <a:pt x="445" y="877"/>
                  </a:lnTo>
                  <a:lnTo>
                    <a:pt x="494" y="906"/>
                  </a:lnTo>
                  <a:lnTo>
                    <a:pt x="549" y="934"/>
                  </a:lnTo>
                  <a:lnTo>
                    <a:pt x="610" y="954"/>
                  </a:lnTo>
                  <a:lnTo>
                    <a:pt x="675" y="966"/>
                  </a:lnTo>
                  <a:lnTo>
                    <a:pt x="675" y="1058"/>
                  </a:lnTo>
                  <a:lnTo>
                    <a:pt x="595" y="1046"/>
                  </a:lnTo>
                  <a:lnTo>
                    <a:pt x="522" y="1027"/>
                  </a:lnTo>
                  <a:lnTo>
                    <a:pt x="453" y="1001"/>
                  </a:lnTo>
                  <a:lnTo>
                    <a:pt x="390" y="969"/>
                  </a:lnTo>
                  <a:lnTo>
                    <a:pt x="331" y="932"/>
                  </a:lnTo>
                  <a:lnTo>
                    <a:pt x="280" y="893"/>
                  </a:lnTo>
                  <a:lnTo>
                    <a:pt x="232" y="849"/>
                  </a:lnTo>
                  <a:lnTo>
                    <a:pt x="189" y="806"/>
                  </a:lnTo>
                  <a:lnTo>
                    <a:pt x="152" y="761"/>
                  </a:lnTo>
                  <a:lnTo>
                    <a:pt x="118" y="717"/>
                  </a:lnTo>
                  <a:lnTo>
                    <a:pt x="89" y="674"/>
                  </a:lnTo>
                  <a:lnTo>
                    <a:pt x="65" y="633"/>
                  </a:lnTo>
                  <a:lnTo>
                    <a:pt x="43" y="597"/>
                  </a:lnTo>
                  <a:lnTo>
                    <a:pt x="28" y="564"/>
                  </a:lnTo>
                  <a:lnTo>
                    <a:pt x="16" y="536"/>
                  </a:lnTo>
                  <a:lnTo>
                    <a:pt x="6" y="516"/>
                  </a:lnTo>
                  <a:lnTo>
                    <a:pt x="2" y="502"/>
                  </a:lnTo>
                  <a:lnTo>
                    <a:pt x="0" y="499"/>
                  </a:lnTo>
                  <a:lnTo>
                    <a:pt x="4" y="495"/>
                  </a:lnTo>
                  <a:lnTo>
                    <a:pt x="14" y="485"/>
                  </a:lnTo>
                  <a:lnTo>
                    <a:pt x="32" y="469"/>
                  </a:lnTo>
                  <a:lnTo>
                    <a:pt x="55" y="449"/>
                  </a:lnTo>
                  <a:lnTo>
                    <a:pt x="85" y="426"/>
                  </a:lnTo>
                  <a:lnTo>
                    <a:pt x="118" y="400"/>
                  </a:lnTo>
                  <a:lnTo>
                    <a:pt x="158" y="370"/>
                  </a:lnTo>
                  <a:lnTo>
                    <a:pt x="203" y="341"/>
                  </a:lnTo>
                  <a:lnTo>
                    <a:pt x="250" y="311"/>
                  </a:lnTo>
                  <a:lnTo>
                    <a:pt x="303" y="282"/>
                  </a:lnTo>
                  <a:lnTo>
                    <a:pt x="358" y="252"/>
                  </a:lnTo>
                  <a:lnTo>
                    <a:pt x="417" y="227"/>
                  </a:lnTo>
                  <a:lnTo>
                    <a:pt x="478" y="205"/>
                  </a:lnTo>
                  <a:lnTo>
                    <a:pt x="542" y="185"/>
                  </a:lnTo>
                  <a:lnTo>
                    <a:pt x="608" y="171"/>
                  </a:lnTo>
                  <a:lnTo>
                    <a:pt x="675" y="162"/>
                  </a:lnTo>
                  <a:close/>
                  <a:moveTo>
                    <a:pt x="675" y="0"/>
                  </a:moveTo>
                  <a:lnTo>
                    <a:pt x="1810" y="0"/>
                  </a:lnTo>
                  <a:lnTo>
                    <a:pt x="1810" y="1200"/>
                  </a:lnTo>
                  <a:lnTo>
                    <a:pt x="675" y="1200"/>
                  </a:lnTo>
                  <a:lnTo>
                    <a:pt x="675" y="1058"/>
                  </a:lnTo>
                  <a:lnTo>
                    <a:pt x="748" y="1062"/>
                  </a:lnTo>
                  <a:lnTo>
                    <a:pt x="819" y="1060"/>
                  </a:lnTo>
                  <a:lnTo>
                    <a:pt x="894" y="1052"/>
                  </a:lnTo>
                  <a:lnTo>
                    <a:pt x="977" y="1038"/>
                  </a:lnTo>
                  <a:lnTo>
                    <a:pt x="1061" y="1021"/>
                  </a:lnTo>
                  <a:lnTo>
                    <a:pt x="1148" y="1001"/>
                  </a:lnTo>
                  <a:lnTo>
                    <a:pt x="1235" y="975"/>
                  </a:lnTo>
                  <a:lnTo>
                    <a:pt x="1321" y="946"/>
                  </a:lnTo>
                  <a:lnTo>
                    <a:pt x="1404" y="914"/>
                  </a:lnTo>
                  <a:lnTo>
                    <a:pt x="1483" y="879"/>
                  </a:lnTo>
                  <a:lnTo>
                    <a:pt x="1554" y="841"/>
                  </a:lnTo>
                  <a:lnTo>
                    <a:pt x="1619" y="802"/>
                  </a:lnTo>
                  <a:lnTo>
                    <a:pt x="1674" y="763"/>
                  </a:lnTo>
                  <a:lnTo>
                    <a:pt x="1658" y="749"/>
                  </a:lnTo>
                  <a:lnTo>
                    <a:pt x="1634" y="733"/>
                  </a:lnTo>
                  <a:lnTo>
                    <a:pt x="1605" y="717"/>
                  </a:lnTo>
                  <a:lnTo>
                    <a:pt x="1573" y="700"/>
                  </a:lnTo>
                  <a:lnTo>
                    <a:pt x="1540" y="682"/>
                  </a:lnTo>
                  <a:lnTo>
                    <a:pt x="1510" y="664"/>
                  </a:lnTo>
                  <a:lnTo>
                    <a:pt x="1485" y="648"/>
                  </a:lnTo>
                  <a:lnTo>
                    <a:pt x="1467" y="636"/>
                  </a:lnTo>
                  <a:lnTo>
                    <a:pt x="1404" y="690"/>
                  </a:lnTo>
                  <a:lnTo>
                    <a:pt x="1341" y="741"/>
                  </a:lnTo>
                  <a:lnTo>
                    <a:pt x="1276" y="788"/>
                  </a:lnTo>
                  <a:lnTo>
                    <a:pt x="1209" y="832"/>
                  </a:lnTo>
                  <a:lnTo>
                    <a:pt x="1140" y="871"/>
                  </a:lnTo>
                  <a:lnTo>
                    <a:pt x="1067" y="904"/>
                  </a:lnTo>
                  <a:lnTo>
                    <a:pt x="992" y="932"/>
                  </a:lnTo>
                  <a:lnTo>
                    <a:pt x="914" y="954"/>
                  </a:lnTo>
                  <a:lnTo>
                    <a:pt x="831" y="966"/>
                  </a:lnTo>
                  <a:lnTo>
                    <a:pt x="744" y="969"/>
                  </a:lnTo>
                  <a:lnTo>
                    <a:pt x="709" y="969"/>
                  </a:lnTo>
                  <a:lnTo>
                    <a:pt x="675" y="966"/>
                  </a:lnTo>
                  <a:lnTo>
                    <a:pt x="675" y="865"/>
                  </a:lnTo>
                  <a:lnTo>
                    <a:pt x="715" y="871"/>
                  </a:lnTo>
                  <a:lnTo>
                    <a:pt x="758" y="873"/>
                  </a:lnTo>
                  <a:lnTo>
                    <a:pt x="815" y="869"/>
                  </a:lnTo>
                  <a:lnTo>
                    <a:pt x="870" y="859"/>
                  </a:lnTo>
                  <a:lnTo>
                    <a:pt x="925" y="841"/>
                  </a:lnTo>
                  <a:lnTo>
                    <a:pt x="979" y="820"/>
                  </a:lnTo>
                  <a:lnTo>
                    <a:pt x="1030" y="794"/>
                  </a:lnTo>
                  <a:lnTo>
                    <a:pt x="1079" y="767"/>
                  </a:lnTo>
                  <a:lnTo>
                    <a:pt x="1126" y="735"/>
                  </a:lnTo>
                  <a:lnTo>
                    <a:pt x="1172" y="701"/>
                  </a:lnTo>
                  <a:lnTo>
                    <a:pt x="1213" y="670"/>
                  </a:lnTo>
                  <a:lnTo>
                    <a:pt x="1250" y="636"/>
                  </a:lnTo>
                  <a:lnTo>
                    <a:pt x="1284" y="605"/>
                  </a:lnTo>
                  <a:lnTo>
                    <a:pt x="1315" y="577"/>
                  </a:lnTo>
                  <a:lnTo>
                    <a:pt x="1339" y="550"/>
                  </a:lnTo>
                  <a:lnTo>
                    <a:pt x="1361" y="530"/>
                  </a:lnTo>
                  <a:lnTo>
                    <a:pt x="1374" y="512"/>
                  </a:lnTo>
                  <a:lnTo>
                    <a:pt x="1384" y="502"/>
                  </a:lnTo>
                  <a:lnTo>
                    <a:pt x="1386" y="499"/>
                  </a:lnTo>
                  <a:lnTo>
                    <a:pt x="1384" y="495"/>
                  </a:lnTo>
                  <a:lnTo>
                    <a:pt x="1374" y="483"/>
                  </a:lnTo>
                  <a:lnTo>
                    <a:pt x="1359" y="465"/>
                  </a:lnTo>
                  <a:lnTo>
                    <a:pt x="1339" y="443"/>
                  </a:lnTo>
                  <a:lnTo>
                    <a:pt x="1311" y="418"/>
                  </a:lnTo>
                  <a:lnTo>
                    <a:pt x="1280" y="388"/>
                  </a:lnTo>
                  <a:lnTo>
                    <a:pt x="1242" y="357"/>
                  </a:lnTo>
                  <a:lnTo>
                    <a:pt x="1201" y="325"/>
                  </a:lnTo>
                  <a:lnTo>
                    <a:pt x="1154" y="292"/>
                  </a:lnTo>
                  <a:lnTo>
                    <a:pt x="1103" y="262"/>
                  </a:lnTo>
                  <a:lnTo>
                    <a:pt x="1048" y="233"/>
                  </a:lnTo>
                  <a:lnTo>
                    <a:pt x="987" y="207"/>
                  </a:lnTo>
                  <a:lnTo>
                    <a:pt x="924" y="187"/>
                  </a:lnTo>
                  <a:lnTo>
                    <a:pt x="855" y="171"/>
                  </a:lnTo>
                  <a:lnTo>
                    <a:pt x="782" y="162"/>
                  </a:lnTo>
                  <a:lnTo>
                    <a:pt x="707" y="160"/>
                  </a:lnTo>
                  <a:lnTo>
                    <a:pt x="675" y="16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76B9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583985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30565" y="883158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ctr"/>
          <a:lstStyle>
            <a:lvl1pPr algn="l">
              <a:defRPr sz="1100">
                <a:latin typeface="Trebuchet MS" pitchFamily="34" charset="0"/>
                <a:ea typeface="ＭＳ Ｐゴシック" pitchFamily="-16" charset="-128"/>
                <a:cs typeface="+mn-cs"/>
              </a:defRPr>
            </a:lvl1pPr>
          </a:lstStyle>
          <a:p>
            <a:pPr>
              <a:defRPr/>
            </a:pPr>
            <a:fld id="{0EFD2D7F-A763-4126-9B71-A7F863137437}" type="datetimeFigureOut">
              <a:rPr lang="en-US" smtClean="0"/>
              <a:pPr>
                <a:defRPr/>
              </a:pPr>
              <a:t>10/7/2020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66317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ctr"/>
          <a:lstStyle>
            <a:lvl1pPr algn="r">
              <a:defRPr sz="1100">
                <a:latin typeface="Trebuchet MS" pitchFamily="34" charset="0"/>
                <a:ea typeface="ＭＳ Ｐゴシック" pitchFamily="-16" charset="-128"/>
                <a:cs typeface="+mn-cs"/>
              </a:defRPr>
            </a:lvl1pPr>
          </a:lstStyle>
          <a:p>
            <a:pPr>
              <a:defRPr/>
            </a:pPr>
            <a:fld id="{E02D639A-AF38-4D9A-897E-57859A70BDE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528649" y="308894"/>
            <a:ext cx="1083012" cy="200064"/>
            <a:chOff x="8775700" y="3552825"/>
            <a:chExt cx="5156200" cy="952500"/>
          </a:xfrm>
        </p:grpSpPr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13817600" y="4265613"/>
              <a:ext cx="114300" cy="111125"/>
            </a:xfrm>
            <a:custGeom>
              <a:avLst/>
              <a:gdLst>
                <a:gd name="T0" fmla="*/ 59 w 144"/>
                <a:gd name="T1" fmla="*/ 63 h 139"/>
                <a:gd name="T2" fmla="*/ 79 w 144"/>
                <a:gd name="T3" fmla="*/ 63 h 139"/>
                <a:gd name="T4" fmla="*/ 85 w 144"/>
                <a:gd name="T5" fmla="*/ 61 h 139"/>
                <a:gd name="T6" fmla="*/ 87 w 144"/>
                <a:gd name="T7" fmla="*/ 53 h 139"/>
                <a:gd name="T8" fmla="*/ 83 w 144"/>
                <a:gd name="T9" fmla="*/ 47 h 139"/>
                <a:gd name="T10" fmla="*/ 75 w 144"/>
                <a:gd name="T11" fmla="*/ 45 h 139"/>
                <a:gd name="T12" fmla="*/ 59 w 144"/>
                <a:gd name="T13" fmla="*/ 45 h 139"/>
                <a:gd name="T14" fmla="*/ 73 w 144"/>
                <a:gd name="T15" fmla="*/ 33 h 139"/>
                <a:gd name="T16" fmla="*/ 101 w 144"/>
                <a:gd name="T17" fmla="*/ 41 h 139"/>
                <a:gd name="T18" fmla="*/ 103 w 144"/>
                <a:gd name="T19" fmla="*/ 61 h 139"/>
                <a:gd name="T20" fmla="*/ 99 w 144"/>
                <a:gd name="T21" fmla="*/ 68 h 139"/>
                <a:gd name="T22" fmla="*/ 91 w 144"/>
                <a:gd name="T23" fmla="*/ 74 h 139"/>
                <a:gd name="T24" fmla="*/ 105 w 144"/>
                <a:gd name="T25" fmla="*/ 106 h 139"/>
                <a:gd name="T26" fmla="*/ 67 w 144"/>
                <a:gd name="T27" fmla="*/ 76 h 139"/>
                <a:gd name="T28" fmla="*/ 59 w 144"/>
                <a:gd name="T29" fmla="*/ 106 h 139"/>
                <a:gd name="T30" fmla="*/ 44 w 144"/>
                <a:gd name="T31" fmla="*/ 33 h 139"/>
                <a:gd name="T32" fmla="*/ 51 w 144"/>
                <a:gd name="T33" fmla="*/ 21 h 139"/>
                <a:gd name="T34" fmla="*/ 24 w 144"/>
                <a:gd name="T35" fmla="*/ 49 h 139"/>
                <a:gd name="T36" fmla="*/ 24 w 144"/>
                <a:gd name="T37" fmla="*/ 92 h 139"/>
                <a:gd name="T38" fmla="*/ 51 w 144"/>
                <a:gd name="T39" fmla="*/ 120 h 139"/>
                <a:gd name="T40" fmla="*/ 71 w 144"/>
                <a:gd name="T41" fmla="*/ 124 h 139"/>
                <a:gd name="T42" fmla="*/ 109 w 144"/>
                <a:gd name="T43" fmla="*/ 108 h 139"/>
                <a:gd name="T44" fmla="*/ 122 w 144"/>
                <a:gd name="T45" fmla="*/ 70 h 139"/>
                <a:gd name="T46" fmla="*/ 109 w 144"/>
                <a:gd name="T47" fmla="*/ 31 h 139"/>
                <a:gd name="T48" fmla="*/ 71 w 144"/>
                <a:gd name="T49" fmla="*/ 17 h 139"/>
                <a:gd name="T50" fmla="*/ 95 w 144"/>
                <a:gd name="T51" fmla="*/ 3 h 139"/>
                <a:gd name="T52" fmla="*/ 130 w 144"/>
                <a:gd name="T53" fmla="*/ 27 h 139"/>
                <a:gd name="T54" fmla="*/ 144 w 144"/>
                <a:gd name="T55" fmla="*/ 70 h 139"/>
                <a:gd name="T56" fmla="*/ 130 w 144"/>
                <a:gd name="T57" fmla="*/ 114 h 139"/>
                <a:gd name="T58" fmla="*/ 95 w 144"/>
                <a:gd name="T59" fmla="*/ 135 h 139"/>
                <a:gd name="T60" fmla="*/ 50 w 144"/>
                <a:gd name="T61" fmla="*/ 135 h 139"/>
                <a:gd name="T62" fmla="*/ 14 w 144"/>
                <a:gd name="T63" fmla="*/ 114 h 139"/>
                <a:gd name="T64" fmla="*/ 0 w 144"/>
                <a:gd name="T65" fmla="*/ 70 h 139"/>
                <a:gd name="T66" fmla="*/ 14 w 144"/>
                <a:gd name="T67" fmla="*/ 27 h 139"/>
                <a:gd name="T68" fmla="*/ 50 w 144"/>
                <a:gd name="T69" fmla="*/ 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4" h="139">
                  <a:moveTo>
                    <a:pt x="59" y="45"/>
                  </a:moveTo>
                  <a:lnTo>
                    <a:pt x="59" y="63"/>
                  </a:lnTo>
                  <a:lnTo>
                    <a:pt x="75" y="63"/>
                  </a:lnTo>
                  <a:lnTo>
                    <a:pt x="79" y="63"/>
                  </a:lnTo>
                  <a:lnTo>
                    <a:pt x="83" y="63"/>
                  </a:lnTo>
                  <a:lnTo>
                    <a:pt x="85" y="61"/>
                  </a:lnTo>
                  <a:lnTo>
                    <a:pt x="87" y="57"/>
                  </a:lnTo>
                  <a:lnTo>
                    <a:pt x="87" y="53"/>
                  </a:lnTo>
                  <a:lnTo>
                    <a:pt x="85" y="49"/>
                  </a:lnTo>
                  <a:lnTo>
                    <a:pt x="83" y="47"/>
                  </a:lnTo>
                  <a:lnTo>
                    <a:pt x="79" y="45"/>
                  </a:lnTo>
                  <a:lnTo>
                    <a:pt x="75" y="45"/>
                  </a:lnTo>
                  <a:lnTo>
                    <a:pt x="71" y="45"/>
                  </a:lnTo>
                  <a:lnTo>
                    <a:pt x="59" y="45"/>
                  </a:lnTo>
                  <a:close/>
                  <a:moveTo>
                    <a:pt x="44" y="33"/>
                  </a:moveTo>
                  <a:lnTo>
                    <a:pt x="73" y="33"/>
                  </a:lnTo>
                  <a:lnTo>
                    <a:pt x="89" y="35"/>
                  </a:lnTo>
                  <a:lnTo>
                    <a:pt x="101" y="41"/>
                  </a:lnTo>
                  <a:lnTo>
                    <a:pt x="105" y="55"/>
                  </a:lnTo>
                  <a:lnTo>
                    <a:pt x="103" y="61"/>
                  </a:lnTo>
                  <a:lnTo>
                    <a:pt x="101" y="67"/>
                  </a:lnTo>
                  <a:lnTo>
                    <a:pt x="99" y="68"/>
                  </a:lnTo>
                  <a:lnTo>
                    <a:pt x="95" y="72"/>
                  </a:lnTo>
                  <a:lnTo>
                    <a:pt x="91" y="74"/>
                  </a:lnTo>
                  <a:lnTo>
                    <a:pt x="85" y="74"/>
                  </a:lnTo>
                  <a:lnTo>
                    <a:pt x="105" y="106"/>
                  </a:lnTo>
                  <a:lnTo>
                    <a:pt x="85" y="106"/>
                  </a:lnTo>
                  <a:lnTo>
                    <a:pt x="67" y="76"/>
                  </a:lnTo>
                  <a:lnTo>
                    <a:pt x="59" y="76"/>
                  </a:lnTo>
                  <a:lnTo>
                    <a:pt x="59" y="106"/>
                  </a:lnTo>
                  <a:lnTo>
                    <a:pt x="44" y="106"/>
                  </a:lnTo>
                  <a:lnTo>
                    <a:pt x="44" y="33"/>
                  </a:lnTo>
                  <a:close/>
                  <a:moveTo>
                    <a:pt x="71" y="17"/>
                  </a:moveTo>
                  <a:lnTo>
                    <a:pt x="51" y="21"/>
                  </a:lnTo>
                  <a:lnTo>
                    <a:pt x="36" y="31"/>
                  </a:lnTo>
                  <a:lnTo>
                    <a:pt x="24" y="49"/>
                  </a:lnTo>
                  <a:lnTo>
                    <a:pt x="20" y="70"/>
                  </a:lnTo>
                  <a:lnTo>
                    <a:pt x="24" y="92"/>
                  </a:lnTo>
                  <a:lnTo>
                    <a:pt x="36" y="108"/>
                  </a:lnTo>
                  <a:lnTo>
                    <a:pt x="51" y="120"/>
                  </a:lnTo>
                  <a:lnTo>
                    <a:pt x="71" y="124"/>
                  </a:lnTo>
                  <a:lnTo>
                    <a:pt x="71" y="124"/>
                  </a:lnTo>
                  <a:lnTo>
                    <a:pt x="91" y="120"/>
                  </a:lnTo>
                  <a:lnTo>
                    <a:pt x="109" y="108"/>
                  </a:lnTo>
                  <a:lnTo>
                    <a:pt x="118" y="92"/>
                  </a:lnTo>
                  <a:lnTo>
                    <a:pt x="122" y="70"/>
                  </a:lnTo>
                  <a:lnTo>
                    <a:pt x="118" y="49"/>
                  </a:lnTo>
                  <a:lnTo>
                    <a:pt x="109" y="31"/>
                  </a:lnTo>
                  <a:lnTo>
                    <a:pt x="91" y="21"/>
                  </a:lnTo>
                  <a:lnTo>
                    <a:pt x="71" y="17"/>
                  </a:lnTo>
                  <a:close/>
                  <a:moveTo>
                    <a:pt x="71" y="0"/>
                  </a:moveTo>
                  <a:lnTo>
                    <a:pt x="95" y="3"/>
                  </a:lnTo>
                  <a:lnTo>
                    <a:pt x="114" y="11"/>
                  </a:lnTo>
                  <a:lnTo>
                    <a:pt x="130" y="27"/>
                  </a:lnTo>
                  <a:lnTo>
                    <a:pt x="140" y="45"/>
                  </a:lnTo>
                  <a:lnTo>
                    <a:pt x="144" y="70"/>
                  </a:lnTo>
                  <a:lnTo>
                    <a:pt x="140" y="94"/>
                  </a:lnTo>
                  <a:lnTo>
                    <a:pt x="130" y="114"/>
                  </a:lnTo>
                  <a:lnTo>
                    <a:pt x="114" y="128"/>
                  </a:lnTo>
                  <a:lnTo>
                    <a:pt x="95" y="135"/>
                  </a:lnTo>
                  <a:lnTo>
                    <a:pt x="71" y="139"/>
                  </a:lnTo>
                  <a:lnTo>
                    <a:pt x="50" y="135"/>
                  </a:lnTo>
                  <a:lnTo>
                    <a:pt x="30" y="128"/>
                  </a:lnTo>
                  <a:lnTo>
                    <a:pt x="14" y="114"/>
                  </a:lnTo>
                  <a:lnTo>
                    <a:pt x="4" y="94"/>
                  </a:lnTo>
                  <a:lnTo>
                    <a:pt x="0" y="70"/>
                  </a:lnTo>
                  <a:lnTo>
                    <a:pt x="4" y="45"/>
                  </a:lnTo>
                  <a:lnTo>
                    <a:pt x="14" y="27"/>
                  </a:lnTo>
                  <a:lnTo>
                    <a:pt x="30" y="11"/>
                  </a:lnTo>
                  <a:lnTo>
                    <a:pt x="50" y="3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447338" y="3732213"/>
              <a:ext cx="3333750" cy="625475"/>
            </a:xfrm>
            <a:custGeom>
              <a:avLst/>
              <a:gdLst>
                <a:gd name="T0" fmla="*/ 2325 w 4200"/>
                <a:gd name="T1" fmla="*/ 618 h 788"/>
                <a:gd name="T2" fmla="*/ 2465 w 4200"/>
                <a:gd name="T3" fmla="*/ 616 h 788"/>
                <a:gd name="T4" fmla="*/ 2540 w 4200"/>
                <a:gd name="T5" fmla="*/ 597 h 788"/>
                <a:gd name="T6" fmla="*/ 2599 w 4200"/>
                <a:gd name="T7" fmla="*/ 555 h 788"/>
                <a:gd name="T8" fmla="*/ 2635 w 4200"/>
                <a:gd name="T9" fmla="*/ 488 h 788"/>
                <a:gd name="T10" fmla="*/ 2648 w 4200"/>
                <a:gd name="T11" fmla="*/ 396 h 788"/>
                <a:gd name="T12" fmla="*/ 2635 w 4200"/>
                <a:gd name="T13" fmla="*/ 301 h 788"/>
                <a:gd name="T14" fmla="*/ 2599 w 4200"/>
                <a:gd name="T15" fmla="*/ 236 h 788"/>
                <a:gd name="T16" fmla="*/ 2540 w 4200"/>
                <a:gd name="T17" fmla="*/ 193 h 788"/>
                <a:gd name="T18" fmla="*/ 2465 w 4200"/>
                <a:gd name="T19" fmla="*/ 173 h 788"/>
                <a:gd name="T20" fmla="*/ 2325 w 4200"/>
                <a:gd name="T21" fmla="*/ 171 h 788"/>
                <a:gd name="T22" fmla="*/ 3597 w 4200"/>
                <a:gd name="T23" fmla="*/ 512 h 788"/>
                <a:gd name="T24" fmla="*/ 3735 w 4200"/>
                <a:gd name="T25" fmla="*/ 143 h 788"/>
                <a:gd name="T26" fmla="*/ 4200 w 4200"/>
                <a:gd name="T27" fmla="*/ 786 h 788"/>
                <a:gd name="T28" fmla="*/ 3916 w 4200"/>
                <a:gd name="T29" fmla="*/ 648 h 788"/>
                <a:gd name="T30" fmla="*/ 3501 w 4200"/>
                <a:gd name="T31" fmla="*/ 786 h 788"/>
                <a:gd name="T32" fmla="*/ 3592 w 4200"/>
                <a:gd name="T33" fmla="*/ 0 h 788"/>
                <a:gd name="T34" fmla="*/ 2969 w 4200"/>
                <a:gd name="T35" fmla="*/ 0 h 788"/>
                <a:gd name="T36" fmla="*/ 3190 w 4200"/>
                <a:gd name="T37" fmla="*/ 788 h 788"/>
                <a:gd name="T38" fmla="*/ 2969 w 4200"/>
                <a:gd name="T39" fmla="*/ 0 h 788"/>
                <a:gd name="T40" fmla="*/ 2416 w 4200"/>
                <a:gd name="T41" fmla="*/ 0 h 788"/>
                <a:gd name="T42" fmla="*/ 2554 w 4200"/>
                <a:gd name="T43" fmla="*/ 7 h 788"/>
                <a:gd name="T44" fmla="*/ 2666 w 4200"/>
                <a:gd name="T45" fmla="*/ 33 h 788"/>
                <a:gd name="T46" fmla="*/ 2757 w 4200"/>
                <a:gd name="T47" fmla="*/ 90 h 788"/>
                <a:gd name="T48" fmla="*/ 2818 w 4200"/>
                <a:gd name="T49" fmla="*/ 173 h 788"/>
                <a:gd name="T50" fmla="*/ 2853 w 4200"/>
                <a:gd name="T51" fmla="*/ 277 h 788"/>
                <a:gd name="T52" fmla="*/ 2865 w 4200"/>
                <a:gd name="T53" fmla="*/ 402 h 788"/>
                <a:gd name="T54" fmla="*/ 2855 w 4200"/>
                <a:gd name="T55" fmla="*/ 518 h 788"/>
                <a:gd name="T56" fmla="*/ 2828 w 4200"/>
                <a:gd name="T57" fmla="*/ 614 h 788"/>
                <a:gd name="T58" fmla="*/ 2786 w 4200"/>
                <a:gd name="T59" fmla="*/ 683 h 788"/>
                <a:gd name="T60" fmla="*/ 2735 w 4200"/>
                <a:gd name="T61" fmla="*/ 731 h 788"/>
                <a:gd name="T62" fmla="*/ 2672 w 4200"/>
                <a:gd name="T63" fmla="*/ 762 h 788"/>
                <a:gd name="T64" fmla="*/ 2585 w 4200"/>
                <a:gd name="T65" fmla="*/ 780 h 788"/>
                <a:gd name="T66" fmla="*/ 2465 w 4200"/>
                <a:gd name="T67" fmla="*/ 788 h 788"/>
                <a:gd name="T68" fmla="*/ 2105 w 4200"/>
                <a:gd name="T69" fmla="*/ 0 h 788"/>
                <a:gd name="T70" fmla="*/ 1063 w 4200"/>
                <a:gd name="T71" fmla="*/ 0 h 788"/>
                <a:gd name="T72" fmla="*/ 1428 w 4200"/>
                <a:gd name="T73" fmla="*/ 0 h 788"/>
                <a:gd name="T74" fmla="*/ 1398 w 4200"/>
                <a:gd name="T75" fmla="*/ 788 h 788"/>
                <a:gd name="T76" fmla="*/ 825 w 4200"/>
                <a:gd name="T77" fmla="*/ 0 h 788"/>
                <a:gd name="T78" fmla="*/ 1969 w 4200"/>
                <a:gd name="T79" fmla="*/ 0 h 788"/>
                <a:gd name="T80" fmla="*/ 1747 w 4200"/>
                <a:gd name="T81" fmla="*/ 788 h 788"/>
                <a:gd name="T82" fmla="*/ 0 w 4200"/>
                <a:gd name="T83" fmla="*/ 0 h 788"/>
                <a:gd name="T84" fmla="*/ 441 w 4200"/>
                <a:gd name="T85" fmla="*/ 0 h 788"/>
                <a:gd name="T86" fmla="*/ 522 w 4200"/>
                <a:gd name="T87" fmla="*/ 7 h 788"/>
                <a:gd name="T88" fmla="*/ 599 w 4200"/>
                <a:gd name="T89" fmla="*/ 25 h 788"/>
                <a:gd name="T90" fmla="*/ 667 w 4200"/>
                <a:gd name="T91" fmla="*/ 59 h 788"/>
                <a:gd name="T92" fmla="*/ 725 w 4200"/>
                <a:gd name="T93" fmla="*/ 112 h 788"/>
                <a:gd name="T94" fmla="*/ 766 w 4200"/>
                <a:gd name="T95" fmla="*/ 187 h 788"/>
                <a:gd name="T96" fmla="*/ 788 w 4200"/>
                <a:gd name="T97" fmla="*/ 289 h 788"/>
                <a:gd name="T98" fmla="*/ 790 w 4200"/>
                <a:gd name="T99" fmla="*/ 788 h 788"/>
                <a:gd name="T100" fmla="*/ 573 w 4200"/>
                <a:gd name="T101" fmla="*/ 427 h 788"/>
                <a:gd name="T102" fmla="*/ 567 w 4200"/>
                <a:gd name="T103" fmla="*/ 317 h 788"/>
                <a:gd name="T104" fmla="*/ 543 w 4200"/>
                <a:gd name="T105" fmla="*/ 244 h 788"/>
                <a:gd name="T106" fmla="*/ 500 w 4200"/>
                <a:gd name="T107" fmla="*/ 201 h 788"/>
                <a:gd name="T108" fmla="*/ 439 w 4200"/>
                <a:gd name="T109" fmla="*/ 179 h 788"/>
                <a:gd name="T110" fmla="*/ 224 w 4200"/>
                <a:gd name="T111" fmla="*/ 175 h 788"/>
                <a:gd name="T112" fmla="*/ 0 w 4200"/>
                <a:gd name="T113" fmla="*/ 788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00" h="788">
                  <a:moveTo>
                    <a:pt x="2325" y="171"/>
                  </a:moveTo>
                  <a:lnTo>
                    <a:pt x="2325" y="618"/>
                  </a:lnTo>
                  <a:lnTo>
                    <a:pt x="2420" y="618"/>
                  </a:lnTo>
                  <a:lnTo>
                    <a:pt x="2465" y="616"/>
                  </a:lnTo>
                  <a:lnTo>
                    <a:pt x="2505" y="608"/>
                  </a:lnTo>
                  <a:lnTo>
                    <a:pt x="2540" y="597"/>
                  </a:lnTo>
                  <a:lnTo>
                    <a:pt x="2572" y="579"/>
                  </a:lnTo>
                  <a:lnTo>
                    <a:pt x="2599" y="555"/>
                  </a:lnTo>
                  <a:lnTo>
                    <a:pt x="2619" y="526"/>
                  </a:lnTo>
                  <a:lnTo>
                    <a:pt x="2635" y="488"/>
                  </a:lnTo>
                  <a:lnTo>
                    <a:pt x="2644" y="445"/>
                  </a:lnTo>
                  <a:lnTo>
                    <a:pt x="2648" y="396"/>
                  </a:lnTo>
                  <a:lnTo>
                    <a:pt x="2644" y="344"/>
                  </a:lnTo>
                  <a:lnTo>
                    <a:pt x="2635" y="301"/>
                  </a:lnTo>
                  <a:lnTo>
                    <a:pt x="2619" y="266"/>
                  </a:lnTo>
                  <a:lnTo>
                    <a:pt x="2599" y="236"/>
                  </a:lnTo>
                  <a:lnTo>
                    <a:pt x="2572" y="212"/>
                  </a:lnTo>
                  <a:lnTo>
                    <a:pt x="2540" y="193"/>
                  </a:lnTo>
                  <a:lnTo>
                    <a:pt x="2505" y="181"/>
                  </a:lnTo>
                  <a:lnTo>
                    <a:pt x="2465" y="173"/>
                  </a:lnTo>
                  <a:lnTo>
                    <a:pt x="2420" y="171"/>
                  </a:lnTo>
                  <a:lnTo>
                    <a:pt x="2325" y="171"/>
                  </a:lnTo>
                  <a:close/>
                  <a:moveTo>
                    <a:pt x="3735" y="143"/>
                  </a:moveTo>
                  <a:lnTo>
                    <a:pt x="3597" y="512"/>
                  </a:lnTo>
                  <a:lnTo>
                    <a:pt x="3869" y="512"/>
                  </a:lnTo>
                  <a:lnTo>
                    <a:pt x="3735" y="143"/>
                  </a:lnTo>
                  <a:close/>
                  <a:moveTo>
                    <a:pt x="3887" y="0"/>
                  </a:moveTo>
                  <a:lnTo>
                    <a:pt x="4200" y="786"/>
                  </a:lnTo>
                  <a:lnTo>
                    <a:pt x="3962" y="786"/>
                  </a:lnTo>
                  <a:lnTo>
                    <a:pt x="3916" y="648"/>
                  </a:lnTo>
                  <a:lnTo>
                    <a:pt x="3548" y="648"/>
                  </a:lnTo>
                  <a:lnTo>
                    <a:pt x="3501" y="786"/>
                  </a:lnTo>
                  <a:lnTo>
                    <a:pt x="3280" y="786"/>
                  </a:lnTo>
                  <a:lnTo>
                    <a:pt x="3592" y="0"/>
                  </a:lnTo>
                  <a:lnTo>
                    <a:pt x="3887" y="0"/>
                  </a:lnTo>
                  <a:close/>
                  <a:moveTo>
                    <a:pt x="2969" y="0"/>
                  </a:moveTo>
                  <a:lnTo>
                    <a:pt x="3190" y="0"/>
                  </a:lnTo>
                  <a:lnTo>
                    <a:pt x="3190" y="788"/>
                  </a:lnTo>
                  <a:lnTo>
                    <a:pt x="2969" y="788"/>
                  </a:lnTo>
                  <a:lnTo>
                    <a:pt x="2969" y="0"/>
                  </a:lnTo>
                  <a:close/>
                  <a:moveTo>
                    <a:pt x="2105" y="0"/>
                  </a:moveTo>
                  <a:lnTo>
                    <a:pt x="2416" y="0"/>
                  </a:lnTo>
                  <a:lnTo>
                    <a:pt x="2489" y="2"/>
                  </a:lnTo>
                  <a:lnTo>
                    <a:pt x="2554" y="7"/>
                  </a:lnTo>
                  <a:lnTo>
                    <a:pt x="2613" y="17"/>
                  </a:lnTo>
                  <a:lnTo>
                    <a:pt x="2666" y="33"/>
                  </a:lnTo>
                  <a:lnTo>
                    <a:pt x="2713" y="57"/>
                  </a:lnTo>
                  <a:lnTo>
                    <a:pt x="2757" y="90"/>
                  </a:lnTo>
                  <a:lnTo>
                    <a:pt x="2794" y="132"/>
                  </a:lnTo>
                  <a:lnTo>
                    <a:pt x="2818" y="173"/>
                  </a:lnTo>
                  <a:lnTo>
                    <a:pt x="2839" y="222"/>
                  </a:lnTo>
                  <a:lnTo>
                    <a:pt x="2853" y="277"/>
                  </a:lnTo>
                  <a:lnTo>
                    <a:pt x="2863" y="337"/>
                  </a:lnTo>
                  <a:lnTo>
                    <a:pt x="2865" y="402"/>
                  </a:lnTo>
                  <a:lnTo>
                    <a:pt x="2863" y="461"/>
                  </a:lnTo>
                  <a:lnTo>
                    <a:pt x="2855" y="518"/>
                  </a:lnTo>
                  <a:lnTo>
                    <a:pt x="2843" y="569"/>
                  </a:lnTo>
                  <a:lnTo>
                    <a:pt x="2828" y="614"/>
                  </a:lnTo>
                  <a:lnTo>
                    <a:pt x="2810" y="654"/>
                  </a:lnTo>
                  <a:lnTo>
                    <a:pt x="2786" y="683"/>
                  </a:lnTo>
                  <a:lnTo>
                    <a:pt x="2761" y="709"/>
                  </a:lnTo>
                  <a:lnTo>
                    <a:pt x="2735" y="731"/>
                  </a:lnTo>
                  <a:lnTo>
                    <a:pt x="2705" y="748"/>
                  </a:lnTo>
                  <a:lnTo>
                    <a:pt x="2672" y="762"/>
                  </a:lnTo>
                  <a:lnTo>
                    <a:pt x="2633" y="772"/>
                  </a:lnTo>
                  <a:lnTo>
                    <a:pt x="2585" y="780"/>
                  </a:lnTo>
                  <a:lnTo>
                    <a:pt x="2530" y="786"/>
                  </a:lnTo>
                  <a:lnTo>
                    <a:pt x="2465" y="788"/>
                  </a:lnTo>
                  <a:lnTo>
                    <a:pt x="2105" y="788"/>
                  </a:lnTo>
                  <a:lnTo>
                    <a:pt x="2105" y="0"/>
                  </a:lnTo>
                  <a:close/>
                  <a:moveTo>
                    <a:pt x="825" y="0"/>
                  </a:moveTo>
                  <a:lnTo>
                    <a:pt x="1063" y="0"/>
                  </a:lnTo>
                  <a:lnTo>
                    <a:pt x="1240" y="624"/>
                  </a:lnTo>
                  <a:lnTo>
                    <a:pt x="1428" y="0"/>
                  </a:lnTo>
                  <a:lnTo>
                    <a:pt x="1654" y="0"/>
                  </a:lnTo>
                  <a:lnTo>
                    <a:pt x="1398" y="788"/>
                  </a:lnTo>
                  <a:lnTo>
                    <a:pt x="1077" y="788"/>
                  </a:lnTo>
                  <a:lnTo>
                    <a:pt x="825" y="0"/>
                  </a:lnTo>
                  <a:close/>
                  <a:moveTo>
                    <a:pt x="1747" y="0"/>
                  </a:moveTo>
                  <a:lnTo>
                    <a:pt x="1969" y="0"/>
                  </a:lnTo>
                  <a:lnTo>
                    <a:pt x="1969" y="788"/>
                  </a:lnTo>
                  <a:lnTo>
                    <a:pt x="1747" y="788"/>
                  </a:lnTo>
                  <a:lnTo>
                    <a:pt x="1747" y="0"/>
                  </a:lnTo>
                  <a:close/>
                  <a:moveTo>
                    <a:pt x="0" y="0"/>
                  </a:moveTo>
                  <a:lnTo>
                    <a:pt x="400" y="0"/>
                  </a:lnTo>
                  <a:lnTo>
                    <a:pt x="441" y="0"/>
                  </a:lnTo>
                  <a:lnTo>
                    <a:pt x="482" y="2"/>
                  </a:lnTo>
                  <a:lnTo>
                    <a:pt x="522" y="7"/>
                  </a:lnTo>
                  <a:lnTo>
                    <a:pt x="561" y="15"/>
                  </a:lnTo>
                  <a:lnTo>
                    <a:pt x="599" y="25"/>
                  </a:lnTo>
                  <a:lnTo>
                    <a:pt x="634" y="41"/>
                  </a:lnTo>
                  <a:lnTo>
                    <a:pt x="667" y="59"/>
                  </a:lnTo>
                  <a:lnTo>
                    <a:pt x="697" y="82"/>
                  </a:lnTo>
                  <a:lnTo>
                    <a:pt x="725" y="112"/>
                  </a:lnTo>
                  <a:lnTo>
                    <a:pt x="746" y="145"/>
                  </a:lnTo>
                  <a:lnTo>
                    <a:pt x="766" y="187"/>
                  </a:lnTo>
                  <a:lnTo>
                    <a:pt x="780" y="234"/>
                  </a:lnTo>
                  <a:lnTo>
                    <a:pt x="788" y="289"/>
                  </a:lnTo>
                  <a:lnTo>
                    <a:pt x="790" y="352"/>
                  </a:lnTo>
                  <a:lnTo>
                    <a:pt x="790" y="788"/>
                  </a:lnTo>
                  <a:lnTo>
                    <a:pt x="573" y="788"/>
                  </a:lnTo>
                  <a:lnTo>
                    <a:pt x="573" y="427"/>
                  </a:lnTo>
                  <a:lnTo>
                    <a:pt x="571" y="368"/>
                  </a:lnTo>
                  <a:lnTo>
                    <a:pt x="567" y="317"/>
                  </a:lnTo>
                  <a:lnTo>
                    <a:pt x="557" y="277"/>
                  </a:lnTo>
                  <a:lnTo>
                    <a:pt x="543" y="244"/>
                  </a:lnTo>
                  <a:lnTo>
                    <a:pt x="524" y="220"/>
                  </a:lnTo>
                  <a:lnTo>
                    <a:pt x="500" y="201"/>
                  </a:lnTo>
                  <a:lnTo>
                    <a:pt x="473" y="187"/>
                  </a:lnTo>
                  <a:lnTo>
                    <a:pt x="439" y="179"/>
                  </a:lnTo>
                  <a:lnTo>
                    <a:pt x="400" y="175"/>
                  </a:lnTo>
                  <a:lnTo>
                    <a:pt x="224" y="175"/>
                  </a:lnTo>
                  <a:lnTo>
                    <a:pt x="224" y="788"/>
                  </a:lnTo>
                  <a:lnTo>
                    <a:pt x="0" y="7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775700" y="3552825"/>
              <a:ext cx="1436688" cy="952500"/>
            </a:xfrm>
            <a:custGeom>
              <a:avLst/>
              <a:gdLst>
                <a:gd name="T0" fmla="*/ 638 w 1810"/>
                <a:gd name="T1" fmla="*/ 451 h 1200"/>
                <a:gd name="T2" fmla="*/ 516 w 1810"/>
                <a:gd name="T3" fmla="*/ 502 h 1200"/>
                <a:gd name="T4" fmla="*/ 469 w 1810"/>
                <a:gd name="T5" fmla="*/ 546 h 1200"/>
                <a:gd name="T6" fmla="*/ 496 w 1810"/>
                <a:gd name="T7" fmla="*/ 613 h 1200"/>
                <a:gd name="T8" fmla="*/ 595 w 1810"/>
                <a:gd name="T9" fmla="*/ 735 h 1200"/>
                <a:gd name="T10" fmla="*/ 614 w 1810"/>
                <a:gd name="T11" fmla="*/ 851 h 1200"/>
                <a:gd name="T12" fmla="*/ 439 w 1810"/>
                <a:gd name="T13" fmla="*/ 733 h 1200"/>
                <a:gd name="T14" fmla="*/ 349 w 1810"/>
                <a:gd name="T15" fmla="*/ 595 h 1200"/>
                <a:gd name="T16" fmla="*/ 323 w 1810"/>
                <a:gd name="T17" fmla="*/ 530 h 1200"/>
                <a:gd name="T18" fmla="*/ 372 w 1810"/>
                <a:gd name="T19" fmla="*/ 485 h 1200"/>
                <a:gd name="T20" fmla="*/ 516 w 1810"/>
                <a:gd name="T21" fmla="*/ 400 h 1200"/>
                <a:gd name="T22" fmla="*/ 707 w 1810"/>
                <a:gd name="T23" fmla="*/ 248 h 1200"/>
                <a:gd name="T24" fmla="*/ 933 w 1810"/>
                <a:gd name="T25" fmla="*/ 296 h 1200"/>
                <a:gd name="T26" fmla="*/ 1097 w 1810"/>
                <a:gd name="T27" fmla="*/ 400 h 1200"/>
                <a:gd name="T28" fmla="*/ 1185 w 1810"/>
                <a:gd name="T29" fmla="*/ 489 h 1200"/>
                <a:gd name="T30" fmla="*/ 1185 w 1810"/>
                <a:gd name="T31" fmla="*/ 518 h 1200"/>
                <a:gd name="T32" fmla="*/ 1097 w 1810"/>
                <a:gd name="T33" fmla="*/ 617 h 1200"/>
                <a:gd name="T34" fmla="*/ 947 w 1810"/>
                <a:gd name="T35" fmla="*/ 737 h 1200"/>
                <a:gd name="T36" fmla="*/ 762 w 1810"/>
                <a:gd name="T37" fmla="*/ 794 h 1200"/>
                <a:gd name="T38" fmla="*/ 715 w 1810"/>
                <a:gd name="T39" fmla="*/ 459 h 1200"/>
                <a:gd name="T40" fmla="*/ 817 w 1810"/>
                <a:gd name="T41" fmla="*/ 528 h 1200"/>
                <a:gd name="T42" fmla="*/ 1038 w 1810"/>
                <a:gd name="T43" fmla="*/ 502 h 1200"/>
                <a:gd name="T44" fmla="*/ 985 w 1810"/>
                <a:gd name="T45" fmla="*/ 451 h 1200"/>
                <a:gd name="T46" fmla="*/ 839 w 1810"/>
                <a:gd name="T47" fmla="*/ 370 h 1200"/>
                <a:gd name="T48" fmla="*/ 675 w 1810"/>
                <a:gd name="T49" fmla="*/ 250 h 1200"/>
                <a:gd name="T50" fmla="*/ 603 w 1810"/>
                <a:gd name="T51" fmla="*/ 260 h 1200"/>
                <a:gd name="T52" fmla="*/ 370 w 1810"/>
                <a:gd name="T53" fmla="*/ 349 h 1200"/>
                <a:gd name="T54" fmla="*/ 232 w 1810"/>
                <a:gd name="T55" fmla="*/ 461 h 1200"/>
                <a:gd name="T56" fmla="*/ 185 w 1810"/>
                <a:gd name="T57" fmla="*/ 516 h 1200"/>
                <a:gd name="T58" fmla="*/ 211 w 1810"/>
                <a:gd name="T59" fmla="*/ 581 h 1200"/>
                <a:gd name="T60" fmla="*/ 293 w 1810"/>
                <a:gd name="T61" fmla="*/ 723 h 1200"/>
                <a:gd name="T62" fmla="*/ 445 w 1810"/>
                <a:gd name="T63" fmla="*/ 877 h 1200"/>
                <a:gd name="T64" fmla="*/ 675 w 1810"/>
                <a:gd name="T65" fmla="*/ 966 h 1200"/>
                <a:gd name="T66" fmla="*/ 453 w 1810"/>
                <a:gd name="T67" fmla="*/ 1001 h 1200"/>
                <a:gd name="T68" fmla="*/ 232 w 1810"/>
                <a:gd name="T69" fmla="*/ 849 h 1200"/>
                <a:gd name="T70" fmla="*/ 89 w 1810"/>
                <a:gd name="T71" fmla="*/ 674 h 1200"/>
                <a:gd name="T72" fmla="*/ 16 w 1810"/>
                <a:gd name="T73" fmla="*/ 536 h 1200"/>
                <a:gd name="T74" fmla="*/ 4 w 1810"/>
                <a:gd name="T75" fmla="*/ 495 h 1200"/>
                <a:gd name="T76" fmla="*/ 85 w 1810"/>
                <a:gd name="T77" fmla="*/ 426 h 1200"/>
                <a:gd name="T78" fmla="*/ 250 w 1810"/>
                <a:gd name="T79" fmla="*/ 311 h 1200"/>
                <a:gd name="T80" fmla="*/ 478 w 1810"/>
                <a:gd name="T81" fmla="*/ 205 h 1200"/>
                <a:gd name="T82" fmla="*/ 675 w 1810"/>
                <a:gd name="T83" fmla="*/ 0 h 1200"/>
                <a:gd name="T84" fmla="*/ 675 w 1810"/>
                <a:gd name="T85" fmla="*/ 1058 h 1200"/>
                <a:gd name="T86" fmla="*/ 977 w 1810"/>
                <a:gd name="T87" fmla="*/ 1038 h 1200"/>
                <a:gd name="T88" fmla="*/ 1321 w 1810"/>
                <a:gd name="T89" fmla="*/ 946 h 1200"/>
                <a:gd name="T90" fmla="*/ 1619 w 1810"/>
                <a:gd name="T91" fmla="*/ 802 h 1200"/>
                <a:gd name="T92" fmla="*/ 1605 w 1810"/>
                <a:gd name="T93" fmla="*/ 717 h 1200"/>
                <a:gd name="T94" fmla="*/ 1485 w 1810"/>
                <a:gd name="T95" fmla="*/ 648 h 1200"/>
                <a:gd name="T96" fmla="*/ 1276 w 1810"/>
                <a:gd name="T97" fmla="*/ 788 h 1200"/>
                <a:gd name="T98" fmla="*/ 992 w 1810"/>
                <a:gd name="T99" fmla="*/ 932 h 1200"/>
                <a:gd name="T100" fmla="*/ 709 w 1810"/>
                <a:gd name="T101" fmla="*/ 969 h 1200"/>
                <a:gd name="T102" fmla="*/ 758 w 1810"/>
                <a:gd name="T103" fmla="*/ 873 h 1200"/>
                <a:gd name="T104" fmla="*/ 979 w 1810"/>
                <a:gd name="T105" fmla="*/ 820 h 1200"/>
                <a:gd name="T106" fmla="*/ 1172 w 1810"/>
                <a:gd name="T107" fmla="*/ 701 h 1200"/>
                <a:gd name="T108" fmla="*/ 1315 w 1810"/>
                <a:gd name="T109" fmla="*/ 577 h 1200"/>
                <a:gd name="T110" fmla="*/ 1384 w 1810"/>
                <a:gd name="T111" fmla="*/ 502 h 1200"/>
                <a:gd name="T112" fmla="*/ 1359 w 1810"/>
                <a:gd name="T113" fmla="*/ 465 h 1200"/>
                <a:gd name="T114" fmla="*/ 1242 w 1810"/>
                <a:gd name="T115" fmla="*/ 357 h 1200"/>
                <a:gd name="T116" fmla="*/ 1048 w 1810"/>
                <a:gd name="T117" fmla="*/ 233 h 1200"/>
                <a:gd name="T118" fmla="*/ 782 w 1810"/>
                <a:gd name="T119" fmla="*/ 162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10" h="1200">
                  <a:moveTo>
                    <a:pt x="675" y="359"/>
                  </a:moveTo>
                  <a:lnTo>
                    <a:pt x="675" y="451"/>
                  </a:lnTo>
                  <a:lnTo>
                    <a:pt x="675" y="451"/>
                  </a:lnTo>
                  <a:lnTo>
                    <a:pt x="638" y="451"/>
                  </a:lnTo>
                  <a:lnTo>
                    <a:pt x="603" y="459"/>
                  </a:lnTo>
                  <a:lnTo>
                    <a:pt x="571" y="471"/>
                  </a:lnTo>
                  <a:lnTo>
                    <a:pt x="542" y="485"/>
                  </a:lnTo>
                  <a:lnTo>
                    <a:pt x="516" y="502"/>
                  </a:lnTo>
                  <a:lnTo>
                    <a:pt x="496" y="518"/>
                  </a:lnTo>
                  <a:lnTo>
                    <a:pt x="482" y="532"/>
                  </a:lnTo>
                  <a:lnTo>
                    <a:pt x="473" y="542"/>
                  </a:lnTo>
                  <a:lnTo>
                    <a:pt x="469" y="546"/>
                  </a:lnTo>
                  <a:lnTo>
                    <a:pt x="471" y="552"/>
                  </a:lnTo>
                  <a:lnTo>
                    <a:pt x="477" y="566"/>
                  </a:lnTo>
                  <a:lnTo>
                    <a:pt x="484" y="587"/>
                  </a:lnTo>
                  <a:lnTo>
                    <a:pt x="496" y="613"/>
                  </a:lnTo>
                  <a:lnTo>
                    <a:pt x="514" y="644"/>
                  </a:lnTo>
                  <a:lnTo>
                    <a:pt x="536" y="676"/>
                  </a:lnTo>
                  <a:lnTo>
                    <a:pt x="561" y="707"/>
                  </a:lnTo>
                  <a:lnTo>
                    <a:pt x="595" y="735"/>
                  </a:lnTo>
                  <a:lnTo>
                    <a:pt x="632" y="761"/>
                  </a:lnTo>
                  <a:lnTo>
                    <a:pt x="675" y="780"/>
                  </a:lnTo>
                  <a:lnTo>
                    <a:pt x="675" y="865"/>
                  </a:lnTo>
                  <a:lnTo>
                    <a:pt x="614" y="851"/>
                  </a:lnTo>
                  <a:lnTo>
                    <a:pt x="561" y="828"/>
                  </a:lnTo>
                  <a:lnTo>
                    <a:pt x="514" y="800"/>
                  </a:lnTo>
                  <a:lnTo>
                    <a:pt x="473" y="768"/>
                  </a:lnTo>
                  <a:lnTo>
                    <a:pt x="439" y="733"/>
                  </a:lnTo>
                  <a:lnTo>
                    <a:pt x="408" y="698"/>
                  </a:lnTo>
                  <a:lnTo>
                    <a:pt x="384" y="660"/>
                  </a:lnTo>
                  <a:lnTo>
                    <a:pt x="364" y="627"/>
                  </a:lnTo>
                  <a:lnTo>
                    <a:pt x="349" y="595"/>
                  </a:lnTo>
                  <a:lnTo>
                    <a:pt x="337" y="569"/>
                  </a:lnTo>
                  <a:lnTo>
                    <a:pt x="329" y="548"/>
                  </a:lnTo>
                  <a:lnTo>
                    <a:pt x="325" y="534"/>
                  </a:lnTo>
                  <a:lnTo>
                    <a:pt x="323" y="530"/>
                  </a:lnTo>
                  <a:lnTo>
                    <a:pt x="325" y="526"/>
                  </a:lnTo>
                  <a:lnTo>
                    <a:pt x="335" y="516"/>
                  </a:lnTo>
                  <a:lnTo>
                    <a:pt x="350" y="502"/>
                  </a:lnTo>
                  <a:lnTo>
                    <a:pt x="372" y="485"/>
                  </a:lnTo>
                  <a:lnTo>
                    <a:pt x="400" y="463"/>
                  </a:lnTo>
                  <a:lnTo>
                    <a:pt x="433" y="441"/>
                  </a:lnTo>
                  <a:lnTo>
                    <a:pt x="473" y="420"/>
                  </a:lnTo>
                  <a:lnTo>
                    <a:pt x="516" y="400"/>
                  </a:lnTo>
                  <a:lnTo>
                    <a:pt x="565" y="382"/>
                  </a:lnTo>
                  <a:lnTo>
                    <a:pt x="618" y="368"/>
                  </a:lnTo>
                  <a:lnTo>
                    <a:pt x="675" y="359"/>
                  </a:lnTo>
                  <a:close/>
                  <a:moveTo>
                    <a:pt x="707" y="248"/>
                  </a:moveTo>
                  <a:lnTo>
                    <a:pt x="770" y="250"/>
                  </a:lnTo>
                  <a:lnTo>
                    <a:pt x="827" y="260"/>
                  </a:lnTo>
                  <a:lnTo>
                    <a:pt x="882" y="274"/>
                  </a:lnTo>
                  <a:lnTo>
                    <a:pt x="933" y="296"/>
                  </a:lnTo>
                  <a:lnTo>
                    <a:pt x="981" y="319"/>
                  </a:lnTo>
                  <a:lnTo>
                    <a:pt x="1024" y="345"/>
                  </a:lnTo>
                  <a:lnTo>
                    <a:pt x="1063" y="372"/>
                  </a:lnTo>
                  <a:lnTo>
                    <a:pt x="1097" y="400"/>
                  </a:lnTo>
                  <a:lnTo>
                    <a:pt x="1126" y="426"/>
                  </a:lnTo>
                  <a:lnTo>
                    <a:pt x="1152" y="451"/>
                  </a:lnTo>
                  <a:lnTo>
                    <a:pt x="1172" y="471"/>
                  </a:lnTo>
                  <a:lnTo>
                    <a:pt x="1185" y="489"/>
                  </a:lnTo>
                  <a:lnTo>
                    <a:pt x="1195" y="499"/>
                  </a:lnTo>
                  <a:lnTo>
                    <a:pt x="1197" y="502"/>
                  </a:lnTo>
                  <a:lnTo>
                    <a:pt x="1193" y="506"/>
                  </a:lnTo>
                  <a:lnTo>
                    <a:pt x="1185" y="518"/>
                  </a:lnTo>
                  <a:lnTo>
                    <a:pt x="1170" y="538"/>
                  </a:lnTo>
                  <a:lnTo>
                    <a:pt x="1150" y="562"/>
                  </a:lnTo>
                  <a:lnTo>
                    <a:pt x="1126" y="587"/>
                  </a:lnTo>
                  <a:lnTo>
                    <a:pt x="1097" y="617"/>
                  </a:lnTo>
                  <a:lnTo>
                    <a:pt x="1065" y="648"/>
                  </a:lnTo>
                  <a:lnTo>
                    <a:pt x="1028" y="680"/>
                  </a:lnTo>
                  <a:lnTo>
                    <a:pt x="988" y="709"/>
                  </a:lnTo>
                  <a:lnTo>
                    <a:pt x="947" y="737"/>
                  </a:lnTo>
                  <a:lnTo>
                    <a:pt x="904" y="761"/>
                  </a:lnTo>
                  <a:lnTo>
                    <a:pt x="859" y="778"/>
                  </a:lnTo>
                  <a:lnTo>
                    <a:pt x="811" y="790"/>
                  </a:lnTo>
                  <a:lnTo>
                    <a:pt x="762" y="794"/>
                  </a:lnTo>
                  <a:lnTo>
                    <a:pt x="717" y="790"/>
                  </a:lnTo>
                  <a:lnTo>
                    <a:pt x="675" y="780"/>
                  </a:lnTo>
                  <a:lnTo>
                    <a:pt x="675" y="451"/>
                  </a:lnTo>
                  <a:lnTo>
                    <a:pt x="715" y="459"/>
                  </a:lnTo>
                  <a:lnTo>
                    <a:pt x="746" y="469"/>
                  </a:lnTo>
                  <a:lnTo>
                    <a:pt x="774" y="485"/>
                  </a:lnTo>
                  <a:lnTo>
                    <a:pt x="796" y="504"/>
                  </a:lnTo>
                  <a:lnTo>
                    <a:pt x="817" y="528"/>
                  </a:lnTo>
                  <a:lnTo>
                    <a:pt x="837" y="558"/>
                  </a:lnTo>
                  <a:lnTo>
                    <a:pt x="859" y="591"/>
                  </a:lnTo>
                  <a:lnTo>
                    <a:pt x="882" y="633"/>
                  </a:lnTo>
                  <a:lnTo>
                    <a:pt x="1038" y="502"/>
                  </a:lnTo>
                  <a:lnTo>
                    <a:pt x="1034" y="499"/>
                  </a:lnTo>
                  <a:lnTo>
                    <a:pt x="1024" y="487"/>
                  </a:lnTo>
                  <a:lnTo>
                    <a:pt x="1008" y="471"/>
                  </a:lnTo>
                  <a:lnTo>
                    <a:pt x="985" y="451"/>
                  </a:lnTo>
                  <a:lnTo>
                    <a:pt x="957" y="430"/>
                  </a:lnTo>
                  <a:lnTo>
                    <a:pt x="924" y="406"/>
                  </a:lnTo>
                  <a:lnTo>
                    <a:pt x="884" y="386"/>
                  </a:lnTo>
                  <a:lnTo>
                    <a:pt x="839" y="370"/>
                  </a:lnTo>
                  <a:lnTo>
                    <a:pt x="790" y="359"/>
                  </a:lnTo>
                  <a:lnTo>
                    <a:pt x="734" y="355"/>
                  </a:lnTo>
                  <a:lnTo>
                    <a:pt x="675" y="359"/>
                  </a:lnTo>
                  <a:lnTo>
                    <a:pt x="675" y="250"/>
                  </a:lnTo>
                  <a:lnTo>
                    <a:pt x="707" y="248"/>
                  </a:lnTo>
                  <a:close/>
                  <a:moveTo>
                    <a:pt x="675" y="162"/>
                  </a:moveTo>
                  <a:lnTo>
                    <a:pt x="675" y="250"/>
                  </a:lnTo>
                  <a:lnTo>
                    <a:pt x="603" y="260"/>
                  </a:lnTo>
                  <a:lnTo>
                    <a:pt x="536" y="276"/>
                  </a:lnTo>
                  <a:lnTo>
                    <a:pt x="475" y="296"/>
                  </a:lnTo>
                  <a:lnTo>
                    <a:pt x="419" y="321"/>
                  </a:lnTo>
                  <a:lnTo>
                    <a:pt x="370" y="349"/>
                  </a:lnTo>
                  <a:lnTo>
                    <a:pt x="327" y="378"/>
                  </a:lnTo>
                  <a:lnTo>
                    <a:pt x="289" y="408"/>
                  </a:lnTo>
                  <a:lnTo>
                    <a:pt x="258" y="435"/>
                  </a:lnTo>
                  <a:lnTo>
                    <a:pt x="232" y="461"/>
                  </a:lnTo>
                  <a:lnTo>
                    <a:pt x="211" y="483"/>
                  </a:lnTo>
                  <a:lnTo>
                    <a:pt x="197" y="500"/>
                  </a:lnTo>
                  <a:lnTo>
                    <a:pt x="187" y="512"/>
                  </a:lnTo>
                  <a:lnTo>
                    <a:pt x="185" y="516"/>
                  </a:lnTo>
                  <a:lnTo>
                    <a:pt x="187" y="522"/>
                  </a:lnTo>
                  <a:lnTo>
                    <a:pt x="191" y="534"/>
                  </a:lnTo>
                  <a:lnTo>
                    <a:pt x="199" y="554"/>
                  </a:lnTo>
                  <a:lnTo>
                    <a:pt x="211" y="581"/>
                  </a:lnTo>
                  <a:lnTo>
                    <a:pt x="224" y="611"/>
                  </a:lnTo>
                  <a:lnTo>
                    <a:pt x="244" y="646"/>
                  </a:lnTo>
                  <a:lnTo>
                    <a:pt x="266" y="684"/>
                  </a:lnTo>
                  <a:lnTo>
                    <a:pt x="293" y="723"/>
                  </a:lnTo>
                  <a:lnTo>
                    <a:pt x="325" y="765"/>
                  </a:lnTo>
                  <a:lnTo>
                    <a:pt x="360" y="804"/>
                  </a:lnTo>
                  <a:lnTo>
                    <a:pt x="400" y="841"/>
                  </a:lnTo>
                  <a:lnTo>
                    <a:pt x="445" y="877"/>
                  </a:lnTo>
                  <a:lnTo>
                    <a:pt x="494" y="906"/>
                  </a:lnTo>
                  <a:lnTo>
                    <a:pt x="549" y="934"/>
                  </a:lnTo>
                  <a:lnTo>
                    <a:pt x="610" y="954"/>
                  </a:lnTo>
                  <a:lnTo>
                    <a:pt x="675" y="966"/>
                  </a:lnTo>
                  <a:lnTo>
                    <a:pt x="675" y="1058"/>
                  </a:lnTo>
                  <a:lnTo>
                    <a:pt x="595" y="1046"/>
                  </a:lnTo>
                  <a:lnTo>
                    <a:pt x="522" y="1027"/>
                  </a:lnTo>
                  <a:lnTo>
                    <a:pt x="453" y="1001"/>
                  </a:lnTo>
                  <a:lnTo>
                    <a:pt x="390" y="969"/>
                  </a:lnTo>
                  <a:lnTo>
                    <a:pt x="331" y="932"/>
                  </a:lnTo>
                  <a:lnTo>
                    <a:pt x="280" y="893"/>
                  </a:lnTo>
                  <a:lnTo>
                    <a:pt x="232" y="849"/>
                  </a:lnTo>
                  <a:lnTo>
                    <a:pt x="189" y="806"/>
                  </a:lnTo>
                  <a:lnTo>
                    <a:pt x="152" y="761"/>
                  </a:lnTo>
                  <a:lnTo>
                    <a:pt x="118" y="717"/>
                  </a:lnTo>
                  <a:lnTo>
                    <a:pt x="89" y="674"/>
                  </a:lnTo>
                  <a:lnTo>
                    <a:pt x="65" y="633"/>
                  </a:lnTo>
                  <a:lnTo>
                    <a:pt x="43" y="597"/>
                  </a:lnTo>
                  <a:lnTo>
                    <a:pt x="28" y="564"/>
                  </a:lnTo>
                  <a:lnTo>
                    <a:pt x="16" y="536"/>
                  </a:lnTo>
                  <a:lnTo>
                    <a:pt x="6" y="516"/>
                  </a:lnTo>
                  <a:lnTo>
                    <a:pt x="2" y="502"/>
                  </a:lnTo>
                  <a:lnTo>
                    <a:pt x="0" y="499"/>
                  </a:lnTo>
                  <a:lnTo>
                    <a:pt x="4" y="495"/>
                  </a:lnTo>
                  <a:lnTo>
                    <a:pt x="14" y="485"/>
                  </a:lnTo>
                  <a:lnTo>
                    <a:pt x="32" y="469"/>
                  </a:lnTo>
                  <a:lnTo>
                    <a:pt x="55" y="449"/>
                  </a:lnTo>
                  <a:lnTo>
                    <a:pt x="85" y="426"/>
                  </a:lnTo>
                  <a:lnTo>
                    <a:pt x="118" y="400"/>
                  </a:lnTo>
                  <a:lnTo>
                    <a:pt x="158" y="370"/>
                  </a:lnTo>
                  <a:lnTo>
                    <a:pt x="203" y="341"/>
                  </a:lnTo>
                  <a:lnTo>
                    <a:pt x="250" y="311"/>
                  </a:lnTo>
                  <a:lnTo>
                    <a:pt x="303" y="282"/>
                  </a:lnTo>
                  <a:lnTo>
                    <a:pt x="358" y="252"/>
                  </a:lnTo>
                  <a:lnTo>
                    <a:pt x="417" y="227"/>
                  </a:lnTo>
                  <a:lnTo>
                    <a:pt x="478" y="205"/>
                  </a:lnTo>
                  <a:lnTo>
                    <a:pt x="542" y="185"/>
                  </a:lnTo>
                  <a:lnTo>
                    <a:pt x="608" y="171"/>
                  </a:lnTo>
                  <a:lnTo>
                    <a:pt x="675" y="162"/>
                  </a:lnTo>
                  <a:close/>
                  <a:moveTo>
                    <a:pt x="675" y="0"/>
                  </a:moveTo>
                  <a:lnTo>
                    <a:pt x="1810" y="0"/>
                  </a:lnTo>
                  <a:lnTo>
                    <a:pt x="1810" y="1200"/>
                  </a:lnTo>
                  <a:lnTo>
                    <a:pt x="675" y="1200"/>
                  </a:lnTo>
                  <a:lnTo>
                    <a:pt x="675" y="1058"/>
                  </a:lnTo>
                  <a:lnTo>
                    <a:pt x="748" y="1062"/>
                  </a:lnTo>
                  <a:lnTo>
                    <a:pt x="819" y="1060"/>
                  </a:lnTo>
                  <a:lnTo>
                    <a:pt x="894" y="1052"/>
                  </a:lnTo>
                  <a:lnTo>
                    <a:pt x="977" y="1038"/>
                  </a:lnTo>
                  <a:lnTo>
                    <a:pt x="1061" y="1021"/>
                  </a:lnTo>
                  <a:lnTo>
                    <a:pt x="1148" y="1001"/>
                  </a:lnTo>
                  <a:lnTo>
                    <a:pt x="1235" y="975"/>
                  </a:lnTo>
                  <a:lnTo>
                    <a:pt x="1321" y="946"/>
                  </a:lnTo>
                  <a:lnTo>
                    <a:pt x="1404" y="914"/>
                  </a:lnTo>
                  <a:lnTo>
                    <a:pt x="1483" y="879"/>
                  </a:lnTo>
                  <a:lnTo>
                    <a:pt x="1554" y="841"/>
                  </a:lnTo>
                  <a:lnTo>
                    <a:pt x="1619" y="802"/>
                  </a:lnTo>
                  <a:lnTo>
                    <a:pt x="1674" y="763"/>
                  </a:lnTo>
                  <a:lnTo>
                    <a:pt x="1658" y="749"/>
                  </a:lnTo>
                  <a:lnTo>
                    <a:pt x="1634" y="733"/>
                  </a:lnTo>
                  <a:lnTo>
                    <a:pt x="1605" y="717"/>
                  </a:lnTo>
                  <a:lnTo>
                    <a:pt x="1573" y="700"/>
                  </a:lnTo>
                  <a:lnTo>
                    <a:pt x="1540" y="682"/>
                  </a:lnTo>
                  <a:lnTo>
                    <a:pt x="1510" y="664"/>
                  </a:lnTo>
                  <a:lnTo>
                    <a:pt x="1485" y="648"/>
                  </a:lnTo>
                  <a:lnTo>
                    <a:pt x="1467" y="636"/>
                  </a:lnTo>
                  <a:lnTo>
                    <a:pt x="1404" y="690"/>
                  </a:lnTo>
                  <a:lnTo>
                    <a:pt x="1341" y="741"/>
                  </a:lnTo>
                  <a:lnTo>
                    <a:pt x="1276" y="788"/>
                  </a:lnTo>
                  <a:lnTo>
                    <a:pt x="1209" y="832"/>
                  </a:lnTo>
                  <a:lnTo>
                    <a:pt x="1140" y="871"/>
                  </a:lnTo>
                  <a:lnTo>
                    <a:pt x="1067" y="904"/>
                  </a:lnTo>
                  <a:lnTo>
                    <a:pt x="992" y="932"/>
                  </a:lnTo>
                  <a:lnTo>
                    <a:pt x="914" y="954"/>
                  </a:lnTo>
                  <a:lnTo>
                    <a:pt x="831" y="966"/>
                  </a:lnTo>
                  <a:lnTo>
                    <a:pt x="744" y="969"/>
                  </a:lnTo>
                  <a:lnTo>
                    <a:pt x="709" y="969"/>
                  </a:lnTo>
                  <a:lnTo>
                    <a:pt x="675" y="966"/>
                  </a:lnTo>
                  <a:lnTo>
                    <a:pt x="675" y="865"/>
                  </a:lnTo>
                  <a:lnTo>
                    <a:pt x="715" y="871"/>
                  </a:lnTo>
                  <a:lnTo>
                    <a:pt x="758" y="873"/>
                  </a:lnTo>
                  <a:lnTo>
                    <a:pt x="815" y="869"/>
                  </a:lnTo>
                  <a:lnTo>
                    <a:pt x="870" y="859"/>
                  </a:lnTo>
                  <a:lnTo>
                    <a:pt x="925" y="841"/>
                  </a:lnTo>
                  <a:lnTo>
                    <a:pt x="979" y="820"/>
                  </a:lnTo>
                  <a:lnTo>
                    <a:pt x="1030" y="794"/>
                  </a:lnTo>
                  <a:lnTo>
                    <a:pt x="1079" y="767"/>
                  </a:lnTo>
                  <a:lnTo>
                    <a:pt x="1126" y="735"/>
                  </a:lnTo>
                  <a:lnTo>
                    <a:pt x="1172" y="701"/>
                  </a:lnTo>
                  <a:lnTo>
                    <a:pt x="1213" y="670"/>
                  </a:lnTo>
                  <a:lnTo>
                    <a:pt x="1250" y="636"/>
                  </a:lnTo>
                  <a:lnTo>
                    <a:pt x="1284" y="605"/>
                  </a:lnTo>
                  <a:lnTo>
                    <a:pt x="1315" y="577"/>
                  </a:lnTo>
                  <a:lnTo>
                    <a:pt x="1339" y="550"/>
                  </a:lnTo>
                  <a:lnTo>
                    <a:pt x="1361" y="530"/>
                  </a:lnTo>
                  <a:lnTo>
                    <a:pt x="1374" y="512"/>
                  </a:lnTo>
                  <a:lnTo>
                    <a:pt x="1384" y="502"/>
                  </a:lnTo>
                  <a:lnTo>
                    <a:pt x="1386" y="499"/>
                  </a:lnTo>
                  <a:lnTo>
                    <a:pt x="1384" y="495"/>
                  </a:lnTo>
                  <a:lnTo>
                    <a:pt x="1374" y="483"/>
                  </a:lnTo>
                  <a:lnTo>
                    <a:pt x="1359" y="465"/>
                  </a:lnTo>
                  <a:lnTo>
                    <a:pt x="1339" y="443"/>
                  </a:lnTo>
                  <a:lnTo>
                    <a:pt x="1311" y="418"/>
                  </a:lnTo>
                  <a:lnTo>
                    <a:pt x="1280" y="388"/>
                  </a:lnTo>
                  <a:lnTo>
                    <a:pt x="1242" y="357"/>
                  </a:lnTo>
                  <a:lnTo>
                    <a:pt x="1201" y="325"/>
                  </a:lnTo>
                  <a:lnTo>
                    <a:pt x="1154" y="292"/>
                  </a:lnTo>
                  <a:lnTo>
                    <a:pt x="1103" y="262"/>
                  </a:lnTo>
                  <a:lnTo>
                    <a:pt x="1048" y="233"/>
                  </a:lnTo>
                  <a:lnTo>
                    <a:pt x="987" y="207"/>
                  </a:lnTo>
                  <a:lnTo>
                    <a:pt x="924" y="187"/>
                  </a:lnTo>
                  <a:lnTo>
                    <a:pt x="855" y="171"/>
                  </a:lnTo>
                  <a:lnTo>
                    <a:pt x="782" y="162"/>
                  </a:lnTo>
                  <a:lnTo>
                    <a:pt x="707" y="160"/>
                  </a:lnTo>
                  <a:lnTo>
                    <a:pt x="675" y="162"/>
                  </a:lnTo>
                  <a:lnTo>
                    <a:pt x="675" y="0"/>
                  </a:lnTo>
                  <a:close/>
                </a:path>
              </a:pathLst>
            </a:custGeom>
            <a:solidFill>
              <a:srgbClr val="76B9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6712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rebuchet MS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rebuchet MS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rebuchet MS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rebuchet MS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02D639A-AF38-4D9A-897E-57859A70BDE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049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02D639A-AF38-4D9A-897E-57859A70BDE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478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2813176-8C5C-4004-85D4-C7A28D056F26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86DD8A-7C42-4515-A5AA-65DA8E4F56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V="1">
            <a:off x="42483" y="0"/>
            <a:ext cx="10930317" cy="6172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A94F91-B6AF-4D14-9E16-2BF435C9D356}"/>
              </a:ext>
            </a:extLst>
          </p:cNvPr>
          <p:cNvSpPr txBox="1"/>
          <p:nvPr userDrawn="1"/>
        </p:nvSpPr>
        <p:spPr>
          <a:xfrm>
            <a:off x="481641" y="5310989"/>
            <a:ext cx="2512291" cy="36933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000" dirty="0">
                <a:solidFill>
                  <a:schemeClr val="tx2"/>
                </a:solidFill>
                <a:latin typeface="Trebuchet MS" panose="020B0603020202020204" pitchFamily="34" charset="0"/>
              </a:rPr>
              <a:t>www.nvidia.com/dli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A9D4001-E98B-48CF-AC08-7426B9D30B9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r="3683"/>
          <a:stretch/>
        </p:blipFill>
        <p:spPr>
          <a:xfrm>
            <a:off x="173574" y="3601486"/>
            <a:ext cx="3903125" cy="1709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0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/ 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E4B3FCC-857C-4BB0-AC02-602B94335374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65497F-04FC-4DB1-B2FD-3F9FF4E03E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607"/>
          <a:stretch/>
        </p:blipFill>
        <p:spPr>
          <a:xfrm>
            <a:off x="0" y="0"/>
            <a:ext cx="10317378" cy="61722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A5F3D02-4C9F-4008-B7D4-F5373C5B5548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bg1">
              <a:lumMod val="85000"/>
              <a:lumOff val="1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80088" y="4127421"/>
            <a:ext cx="6107187" cy="1373939"/>
          </a:xfrm>
        </p:spPr>
        <p:txBody>
          <a:bodyPr anchor="b"/>
          <a:lstStyle>
            <a:lvl1pPr algn="r">
              <a:defRPr sz="4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75110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barg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FAE255C-17FD-4ACD-93D1-249CC22B46B7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rgbClr val="9E12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D3C685-D41A-4316-A4E7-7D079BF99E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06129" y="910278"/>
            <a:ext cx="2560542" cy="22801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3814403"/>
            <a:ext cx="9976104" cy="590931"/>
          </a:xfrm>
        </p:spPr>
        <p:txBody>
          <a:bodyPr/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8348" y="4479006"/>
            <a:ext cx="9976104" cy="525463"/>
          </a:xfrm>
        </p:spPr>
        <p:txBody>
          <a:bodyPr/>
          <a:lstStyle>
            <a:lvl1pPr marL="0" indent="0" algn="ctr">
              <a:buFontTx/>
              <a:buNone/>
              <a:defRPr sz="2400" b="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571500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673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3497" y="5352631"/>
            <a:ext cx="7865806" cy="369332"/>
          </a:xfrm>
        </p:spPr>
        <p:txBody>
          <a:bodyPr anchor="b"/>
          <a:lstStyle>
            <a:lvl1pPr algn="ctr">
              <a:defRPr sz="2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A73025-04FC-4B19-82E1-08E8CC136D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271" y="5142126"/>
            <a:ext cx="7546258" cy="10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358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882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EMO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5169473"/>
            <a:ext cx="9976104" cy="535531"/>
          </a:xfrm>
        </p:spPr>
        <p:txBody>
          <a:bodyPr anchor="ctr"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8074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A7D429D-D3E8-4CFC-9B25-F4CB6088DBAE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F12A73-1EA7-4431-AFFF-AC278C7964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972800" cy="61722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5BA6AB9-0EDE-468E-922B-D5CD18628C80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bg1">
              <a:lumMod val="85000"/>
              <a:lumOff val="1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91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E5405DD-F5A5-4FE4-88AC-C1AE189CE3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3337" y="3902417"/>
            <a:ext cx="3232858" cy="11327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A94F91-B6AF-4D14-9E16-2BF435C9D356}"/>
              </a:ext>
            </a:extLst>
          </p:cNvPr>
          <p:cNvSpPr txBox="1"/>
          <p:nvPr userDrawn="1"/>
        </p:nvSpPr>
        <p:spPr>
          <a:xfrm>
            <a:off x="481641" y="5310989"/>
            <a:ext cx="2512291" cy="36933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000" dirty="0">
                <a:solidFill>
                  <a:schemeClr val="tx2"/>
                </a:solidFill>
                <a:latin typeface="Trebuchet MS" panose="020B0603020202020204" pitchFamily="34" charset="0"/>
              </a:rPr>
              <a:t>www.nvidia.com/dli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14F920-3A08-4ADA-95E0-21F6AAF8AE6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flipV="1">
            <a:off x="42483" y="0"/>
            <a:ext cx="10930317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75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737426"/>
            <a:ext cx="9976104" cy="590931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750" y="2103035"/>
            <a:ext cx="9948672" cy="3718925"/>
          </a:xfrm>
        </p:spPr>
        <p:txBody>
          <a:bodyPr/>
          <a:lstStyle>
            <a:lvl1pPr marL="0" indent="0">
              <a:buClr>
                <a:schemeClr val="bg2"/>
              </a:buClr>
              <a:buSzPct val="100000"/>
              <a:buFontTx/>
              <a:buNone/>
              <a:defRPr sz="1800">
                <a:solidFill>
                  <a:schemeClr val="bg1"/>
                </a:solidFill>
              </a:defRPr>
            </a:lvl1pPr>
            <a:lvl2pPr marL="571500" indent="0">
              <a:buClr>
                <a:schemeClr val="bg2"/>
              </a:buClr>
              <a:buSzPct val="100000"/>
              <a:buFontTx/>
              <a:buNone/>
              <a:defRPr sz="1600">
                <a:solidFill>
                  <a:schemeClr val="bg1"/>
                </a:solidFill>
              </a:defRPr>
            </a:lvl2pPr>
            <a:lvl3pPr marL="1089025" indent="0">
              <a:buClr>
                <a:schemeClr val="bg2"/>
              </a:buClr>
              <a:buSzPct val="100000"/>
              <a:buFontTx/>
              <a:buNone/>
              <a:defRPr sz="1400">
                <a:solidFill>
                  <a:schemeClr val="bg1"/>
                </a:solidFill>
              </a:defRPr>
            </a:lvl3pPr>
            <a:lvl4pPr marL="1774825" indent="-228600">
              <a:buClr>
                <a:schemeClr val="bg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117725" indent="-228600"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8348" y="1259533"/>
            <a:ext cx="9976104" cy="525463"/>
          </a:xfrm>
        </p:spPr>
        <p:txBody>
          <a:bodyPr/>
          <a:lstStyle>
            <a:lvl1pPr marL="0" indent="0" algn="ctr">
              <a:buFontTx/>
              <a:buNone/>
              <a:defRPr sz="2400" b="0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571500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2766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ICON_Title, Subtitle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737426"/>
            <a:ext cx="9976104" cy="590931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750" y="2103035"/>
            <a:ext cx="9948672" cy="3718925"/>
          </a:xfrm>
        </p:spPr>
        <p:txBody>
          <a:bodyPr/>
          <a:lstStyle>
            <a:lvl1pPr marL="230188" indent="-230188">
              <a:buClr>
                <a:schemeClr val="bg2"/>
              </a:buClr>
              <a:buSzPct val="75000"/>
              <a:buFontTx/>
              <a:buBlip>
                <a:blip r:embed="rId2"/>
              </a:buBlip>
              <a:defRPr sz="1800">
                <a:solidFill>
                  <a:schemeClr val="bg1"/>
                </a:solidFill>
              </a:defRPr>
            </a:lvl1pPr>
            <a:lvl2pPr marL="800100" indent="-228600">
              <a:buClr>
                <a:schemeClr val="bg2"/>
              </a:buClr>
              <a:buSzPct val="75000"/>
              <a:buFontTx/>
              <a:buBlip>
                <a:blip r:embed="rId2"/>
              </a:buBlip>
              <a:defRPr sz="1600">
                <a:solidFill>
                  <a:schemeClr val="bg1"/>
                </a:solidFill>
              </a:defRPr>
            </a:lvl2pPr>
            <a:lvl3pPr marL="1258888" indent="-169863">
              <a:buClr>
                <a:schemeClr val="bg2"/>
              </a:buClr>
              <a:buSzPct val="75000"/>
              <a:buFontTx/>
              <a:buBlip>
                <a:blip r:embed="rId2"/>
              </a:buBlip>
              <a:defRPr sz="1400">
                <a:solidFill>
                  <a:schemeClr val="bg1"/>
                </a:solidFill>
              </a:defRPr>
            </a:lvl3pPr>
            <a:lvl4pPr marL="1774825" indent="-228600">
              <a:buClr>
                <a:schemeClr val="bg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117725" indent="-228600"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8348" y="1259533"/>
            <a:ext cx="9976104" cy="525463"/>
          </a:xfrm>
        </p:spPr>
        <p:txBody>
          <a:bodyPr/>
          <a:lstStyle>
            <a:lvl1pPr marL="0" indent="0" algn="ctr">
              <a:buFontTx/>
              <a:buNone/>
              <a:defRPr sz="2400" b="0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571500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1398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T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737426"/>
            <a:ext cx="9976104" cy="590931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750" y="2103035"/>
            <a:ext cx="9948672" cy="3718925"/>
          </a:xfrm>
        </p:spPr>
        <p:txBody>
          <a:bodyPr/>
          <a:lstStyle>
            <a:lvl1pPr marL="0" indent="0">
              <a:buClr>
                <a:schemeClr val="bg2"/>
              </a:buClr>
              <a:buSzPct val="100000"/>
              <a:buFontTx/>
              <a:buNone/>
              <a:defRPr sz="1800">
                <a:solidFill>
                  <a:schemeClr val="bg1"/>
                </a:solidFill>
              </a:defRPr>
            </a:lvl1pPr>
            <a:lvl2pPr marL="571500" indent="0">
              <a:buClr>
                <a:schemeClr val="bg2"/>
              </a:buClr>
              <a:buSzPct val="100000"/>
              <a:buFontTx/>
              <a:buNone/>
              <a:defRPr sz="1600">
                <a:solidFill>
                  <a:schemeClr val="bg1"/>
                </a:solidFill>
              </a:defRPr>
            </a:lvl2pPr>
            <a:lvl3pPr marL="1089025" indent="0">
              <a:buClr>
                <a:schemeClr val="bg2"/>
              </a:buClr>
              <a:buSzPct val="100000"/>
              <a:buFontTx/>
              <a:buNone/>
              <a:defRPr sz="1400">
                <a:solidFill>
                  <a:schemeClr val="bg1"/>
                </a:solidFill>
              </a:defRPr>
            </a:lvl3pPr>
            <a:lvl4pPr marL="1774825" indent="-228600">
              <a:buClr>
                <a:schemeClr val="bg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117725" indent="-228600"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8348" y="1259533"/>
            <a:ext cx="9976104" cy="525463"/>
          </a:xfrm>
        </p:spPr>
        <p:txBody>
          <a:bodyPr/>
          <a:lstStyle>
            <a:lvl1pPr marL="0" indent="0" algn="ctr">
              <a:buFontTx/>
              <a:buNone/>
              <a:defRPr sz="2400" b="0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571500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168283" y="5775855"/>
            <a:ext cx="2762866" cy="24814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b"/>
          <a:lstStyle/>
          <a:p>
            <a:pPr marL="0" marR="0" lvl="0" indent="0" algn="l" defTabSz="4572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0" kern="0" dirty="0">
                <a:solidFill>
                  <a:schemeClr val="bg1"/>
                </a:solidFill>
                <a:latin typeface="Trebuchet MS"/>
              </a:rPr>
              <a:t>NVIDIA CONFIDENTIAL. DO NOT DISTRIBUTE.</a:t>
            </a:r>
          </a:p>
        </p:txBody>
      </p:sp>
    </p:spTree>
    <p:extLst>
      <p:ext uri="{BB962C8B-B14F-4D97-AF65-F5344CB8AC3E}">
        <p14:creationId xmlns:p14="http://schemas.microsoft.com/office/powerpoint/2010/main" val="422376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737426"/>
            <a:ext cx="9976104" cy="590931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750" y="2103035"/>
            <a:ext cx="9948672" cy="3718925"/>
          </a:xfrm>
        </p:spPr>
        <p:txBody>
          <a:bodyPr/>
          <a:lstStyle>
            <a:lvl1pPr marL="0" indent="0">
              <a:buClr>
                <a:schemeClr val="bg2"/>
              </a:buClr>
              <a:buSzPct val="100000"/>
              <a:buFontTx/>
              <a:buNone/>
              <a:defRPr sz="2000">
                <a:solidFill>
                  <a:schemeClr val="tx1"/>
                </a:solidFill>
              </a:defRPr>
            </a:lvl1pPr>
            <a:lvl2pPr marL="571500" indent="0">
              <a:buClr>
                <a:schemeClr val="bg2"/>
              </a:buClr>
              <a:buSzPct val="100000"/>
              <a:buFontTx/>
              <a:buNone/>
              <a:defRPr sz="1600">
                <a:solidFill>
                  <a:schemeClr val="tx1"/>
                </a:solidFill>
              </a:defRPr>
            </a:lvl2pPr>
            <a:lvl3pPr marL="1089025" indent="0">
              <a:buClr>
                <a:schemeClr val="bg2"/>
              </a:buClr>
              <a:buSzPct val="100000"/>
              <a:buFontTx/>
              <a:buNone/>
              <a:defRPr sz="1400">
                <a:solidFill>
                  <a:schemeClr val="tx1"/>
                </a:solidFill>
              </a:defRPr>
            </a:lvl3pPr>
            <a:lvl4pPr marL="1774825" indent="-228600">
              <a:buClr>
                <a:schemeClr val="bg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117725" indent="-228600"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8348" y="1259533"/>
            <a:ext cx="9976104" cy="525463"/>
          </a:xfrm>
        </p:spPr>
        <p:txBody>
          <a:bodyPr/>
          <a:lstStyle>
            <a:lvl1pPr marL="0" indent="0" algn="ctr">
              <a:buFontTx/>
              <a:buNone/>
              <a:defRPr sz="2400" b="0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571500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370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Content - NO LOGO &amp; PAGE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737426"/>
            <a:ext cx="9976104" cy="590931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8348" y="1259533"/>
            <a:ext cx="9976104" cy="525463"/>
          </a:xfrm>
        </p:spPr>
        <p:txBody>
          <a:bodyPr/>
          <a:lstStyle>
            <a:lvl1pPr marL="0" indent="0" algn="ctr">
              <a:buFontTx/>
              <a:buNone/>
              <a:defRPr sz="2400" b="0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571500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18D8CF8-E6F1-4C71-A0F0-EB56510727F2}"/>
              </a:ext>
            </a:extLst>
          </p:cNvPr>
          <p:cNvSpPr/>
          <p:nvPr userDrawn="1"/>
        </p:nvSpPr>
        <p:spPr>
          <a:xfrm>
            <a:off x="9809100" y="5689770"/>
            <a:ext cx="1104707" cy="342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64" y="2103035"/>
            <a:ext cx="9948672" cy="3693758"/>
          </a:xfrm>
        </p:spPr>
        <p:txBody>
          <a:bodyPr/>
          <a:lstStyle>
            <a:lvl1pPr marL="0" indent="0">
              <a:buClr>
                <a:schemeClr val="bg2"/>
              </a:buClr>
              <a:buSzPct val="100000"/>
              <a:buFontTx/>
              <a:buNone/>
              <a:defRPr sz="1800">
                <a:solidFill>
                  <a:schemeClr val="bg1"/>
                </a:solidFill>
              </a:defRPr>
            </a:lvl1pPr>
            <a:lvl2pPr marL="571500" indent="0">
              <a:buClr>
                <a:schemeClr val="bg2"/>
              </a:buClr>
              <a:buSzPct val="100000"/>
              <a:buFontTx/>
              <a:buNone/>
              <a:defRPr sz="1600">
                <a:solidFill>
                  <a:schemeClr val="bg1"/>
                </a:solidFill>
              </a:defRPr>
            </a:lvl2pPr>
            <a:lvl3pPr marL="1089025" indent="0">
              <a:buClr>
                <a:schemeClr val="bg2"/>
              </a:buClr>
              <a:buSzPct val="100000"/>
              <a:buFontTx/>
              <a:buNone/>
              <a:defRPr sz="1600">
                <a:solidFill>
                  <a:schemeClr val="bg1"/>
                </a:solidFill>
              </a:defRPr>
            </a:lvl3pPr>
            <a:lvl4pPr marL="1774825" indent="-228600">
              <a:buClr>
                <a:schemeClr val="bg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117725" indent="-228600"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1623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hoto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32" y="1798590"/>
            <a:ext cx="4204402" cy="618631"/>
          </a:xfrm>
        </p:spPr>
        <p:txBody>
          <a:bodyPr/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231" y="3071579"/>
            <a:ext cx="4192841" cy="2517089"/>
          </a:xfrm>
        </p:spPr>
        <p:txBody>
          <a:bodyPr/>
          <a:lstStyle>
            <a:lvl1pPr marL="0" indent="0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SzPct val="100000"/>
              <a:buFontTx/>
              <a:buNone/>
              <a:defRPr sz="1600">
                <a:solidFill>
                  <a:schemeClr val="bg1"/>
                </a:solidFill>
              </a:defRPr>
            </a:lvl1pPr>
            <a:lvl2pPr marL="571500" indent="0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SzPct val="100000"/>
              <a:buFontTx/>
              <a:buNone/>
              <a:defRPr sz="1400">
                <a:solidFill>
                  <a:schemeClr val="bg1"/>
                </a:solidFill>
              </a:defRPr>
            </a:lvl2pPr>
            <a:lvl3pPr marL="1089025" indent="0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SzPct val="100000"/>
              <a:buFontTx/>
              <a:buNone/>
              <a:defRPr sz="1400">
                <a:solidFill>
                  <a:schemeClr val="bg1"/>
                </a:solidFill>
              </a:defRPr>
            </a:lvl3pPr>
            <a:lvl4pPr marL="1774825" indent="-228600">
              <a:buClr>
                <a:schemeClr val="bg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117725" indent="-228600"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19232" y="2348397"/>
            <a:ext cx="4204402" cy="525463"/>
          </a:xfrm>
        </p:spPr>
        <p:txBody>
          <a:bodyPr/>
          <a:lstStyle>
            <a:lvl1pPr marL="0" indent="0" algn="l">
              <a:buFontTx/>
              <a:buNone/>
              <a:defRPr sz="2000" b="0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571500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208F0BB-1BE0-4D37-802F-86688BB7AF78}"/>
              </a:ext>
            </a:extLst>
          </p:cNvPr>
          <p:cNvSpPr/>
          <p:nvPr userDrawn="1"/>
        </p:nvSpPr>
        <p:spPr>
          <a:xfrm>
            <a:off x="9636012" y="5699915"/>
            <a:ext cx="1336788" cy="4722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53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7248F02-9AF6-4988-AD7F-E5038727CECF}"/>
              </a:ext>
            </a:extLst>
          </p:cNvPr>
          <p:cNvSpPr/>
          <p:nvPr userDrawn="1"/>
        </p:nvSpPr>
        <p:spPr>
          <a:xfrm>
            <a:off x="0" y="-1"/>
            <a:ext cx="3583949" cy="6172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FFD7E67-D4DA-4279-91E8-6C3A4576F8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67338"/>
          <a:stretch/>
        </p:blipFill>
        <p:spPr>
          <a:xfrm>
            <a:off x="0" y="0"/>
            <a:ext cx="3583949" cy="61722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A4FF350-1538-46D4-A069-749DBD3BB8F4}"/>
              </a:ext>
            </a:extLst>
          </p:cNvPr>
          <p:cNvSpPr/>
          <p:nvPr userDrawn="1"/>
        </p:nvSpPr>
        <p:spPr>
          <a:xfrm>
            <a:off x="0" y="0"/>
            <a:ext cx="3583949" cy="6172200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881" y="2381806"/>
            <a:ext cx="2700194" cy="1408589"/>
          </a:xfrm>
        </p:spPr>
        <p:txBody>
          <a:bodyPr anchor="ctr"/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7241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CC9D3D8-33FC-4EE7-AE65-7535FEAB06AA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737426"/>
            <a:ext cx="9976104" cy="590931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3722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4D6F9D2-9DA4-4A8E-865E-FD0D3AA4B1C4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AB5CD8-8200-472A-A765-CBE2ACCE6EC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972800" cy="61722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89CC569-B8CF-4294-AB88-83138C399EDB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737426"/>
            <a:ext cx="9976104" cy="590931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3406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/ 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E4B3FCC-857C-4BB0-AC02-602B94335374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65497F-04FC-4DB1-B2FD-3F9FF4E03E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607"/>
          <a:stretch/>
        </p:blipFill>
        <p:spPr>
          <a:xfrm>
            <a:off x="0" y="0"/>
            <a:ext cx="10317378" cy="61722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A5F3D02-4C9F-4008-B7D4-F5373C5B5548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80088" y="4127421"/>
            <a:ext cx="6107187" cy="1373939"/>
          </a:xfrm>
        </p:spPr>
        <p:txBody>
          <a:bodyPr anchor="b"/>
          <a:lstStyle>
            <a:lvl1pPr algn="r">
              <a:defRPr sz="4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0651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bargo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FAE255C-17FD-4ACD-93D1-249CC22B46B7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rgbClr val="9E12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D3C685-D41A-4316-A4E7-7D079BF99E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06129" y="910278"/>
            <a:ext cx="2560542" cy="22801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3814403"/>
            <a:ext cx="9976104" cy="590931"/>
          </a:xfrm>
        </p:spPr>
        <p:txBody>
          <a:bodyPr/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8348" y="4479006"/>
            <a:ext cx="9976104" cy="525463"/>
          </a:xfrm>
        </p:spPr>
        <p:txBody>
          <a:bodyPr/>
          <a:lstStyle>
            <a:lvl1pPr marL="0" indent="0" algn="ctr">
              <a:buFontTx/>
              <a:buNone/>
              <a:defRPr sz="2400" b="0">
                <a:solidFill>
                  <a:schemeClr val="tx1"/>
                </a:solidFill>
                <a:latin typeface="Trebuchet MS" panose="020B0603020202020204" pitchFamily="34" charset="0"/>
              </a:defRPr>
            </a:lvl1pPr>
            <a:lvl2pPr marL="571500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44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3497" y="5352631"/>
            <a:ext cx="7865806" cy="369332"/>
          </a:xfrm>
        </p:spPr>
        <p:txBody>
          <a:bodyPr anchor="b"/>
          <a:lstStyle>
            <a:lvl1pPr algn="ctr"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A73025-04FC-4B19-82E1-08E8CC136D8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271" y="5142126"/>
            <a:ext cx="7546258" cy="10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767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904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EMO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5169473"/>
            <a:ext cx="9976104" cy="535531"/>
          </a:xfrm>
        </p:spPr>
        <p:txBody>
          <a:bodyPr anchor="ctr"/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5577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ICON_Title, Subtitle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737426"/>
            <a:ext cx="9976104" cy="590931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750" y="2103035"/>
            <a:ext cx="9948672" cy="3718925"/>
          </a:xfrm>
        </p:spPr>
        <p:txBody>
          <a:bodyPr/>
          <a:lstStyle>
            <a:lvl1pPr marL="230188" indent="-230188">
              <a:buClr>
                <a:schemeClr val="bg2"/>
              </a:buClr>
              <a:buSzPct val="75000"/>
              <a:buFontTx/>
              <a:buBlip>
                <a:blip r:embed="rId2"/>
              </a:buBlip>
              <a:defRPr sz="1800">
                <a:solidFill>
                  <a:schemeClr val="tx1"/>
                </a:solidFill>
              </a:defRPr>
            </a:lvl1pPr>
            <a:lvl2pPr marL="800100" indent="-228600">
              <a:buClr>
                <a:schemeClr val="bg2"/>
              </a:buClr>
              <a:buSzPct val="75000"/>
              <a:buFontTx/>
              <a:buBlip>
                <a:blip r:embed="rId2"/>
              </a:buBlip>
              <a:defRPr sz="1600">
                <a:solidFill>
                  <a:schemeClr val="tx1"/>
                </a:solidFill>
              </a:defRPr>
            </a:lvl2pPr>
            <a:lvl3pPr marL="1258888" indent="-169863">
              <a:buClr>
                <a:schemeClr val="bg2"/>
              </a:buClr>
              <a:buSzPct val="75000"/>
              <a:buFontTx/>
              <a:buBlip>
                <a:blip r:embed="rId2"/>
              </a:buBlip>
              <a:defRPr sz="1400">
                <a:solidFill>
                  <a:schemeClr val="tx1"/>
                </a:solidFill>
              </a:defRPr>
            </a:lvl3pPr>
            <a:lvl4pPr marL="1774825" indent="-228600">
              <a:buClr>
                <a:schemeClr val="bg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117725" indent="-228600"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8348" y="1259533"/>
            <a:ext cx="9976104" cy="525463"/>
          </a:xfrm>
        </p:spPr>
        <p:txBody>
          <a:bodyPr/>
          <a:lstStyle>
            <a:lvl1pPr marL="0" indent="0" algn="ctr">
              <a:buFontTx/>
              <a:buNone/>
              <a:defRPr sz="2400" b="0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571500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056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A7D429D-D3E8-4CFC-9B25-F4CB6088DBAE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F12A73-1EA7-4431-AFFF-AC278C7964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0972800" cy="61722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5BA6AB9-0EDE-468E-922B-D5CD18628C80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tx2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89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T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737426"/>
            <a:ext cx="9976104" cy="590931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750" y="2103035"/>
            <a:ext cx="9948672" cy="3718925"/>
          </a:xfrm>
        </p:spPr>
        <p:txBody>
          <a:bodyPr/>
          <a:lstStyle>
            <a:lvl1pPr marL="0" indent="0">
              <a:buClr>
                <a:schemeClr val="bg2"/>
              </a:buClr>
              <a:buSzPct val="100000"/>
              <a:buFontTx/>
              <a:buNone/>
              <a:defRPr sz="1800">
                <a:solidFill>
                  <a:schemeClr val="tx1"/>
                </a:solidFill>
              </a:defRPr>
            </a:lvl1pPr>
            <a:lvl2pPr marL="571500" indent="0">
              <a:buClr>
                <a:schemeClr val="bg2"/>
              </a:buClr>
              <a:buSzPct val="100000"/>
              <a:buFontTx/>
              <a:buNone/>
              <a:defRPr sz="1600">
                <a:solidFill>
                  <a:schemeClr val="tx1"/>
                </a:solidFill>
              </a:defRPr>
            </a:lvl2pPr>
            <a:lvl3pPr marL="1089025" indent="0">
              <a:buClr>
                <a:schemeClr val="bg2"/>
              </a:buClr>
              <a:buSzPct val="100000"/>
              <a:buFontTx/>
              <a:buNone/>
              <a:defRPr sz="1400">
                <a:solidFill>
                  <a:schemeClr val="tx1"/>
                </a:solidFill>
              </a:defRPr>
            </a:lvl3pPr>
            <a:lvl4pPr marL="1774825" indent="-228600">
              <a:buClr>
                <a:schemeClr val="bg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117725" indent="-228600"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8348" y="1259533"/>
            <a:ext cx="9976104" cy="525463"/>
          </a:xfrm>
        </p:spPr>
        <p:txBody>
          <a:bodyPr/>
          <a:lstStyle>
            <a:lvl1pPr marL="0" indent="0" algn="ctr">
              <a:buFontTx/>
              <a:buNone/>
              <a:defRPr sz="2400" b="0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571500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168283" y="5775855"/>
            <a:ext cx="2762866" cy="24814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b"/>
          <a:lstStyle/>
          <a:p>
            <a:pPr marL="0" marR="0" lvl="0" indent="0" algn="l" defTabSz="4572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1" i="0" kern="0" dirty="0">
                <a:solidFill>
                  <a:schemeClr val="tx1"/>
                </a:solidFill>
                <a:latin typeface="Trebuchet MS"/>
              </a:rPr>
              <a:t>NVIDIA CONFIDENTIAL. DO NOT DISTRIBUTE.</a:t>
            </a:r>
          </a:p>
        </p:txBody>
      </p:sp>
    </p:spTree>
    <p:extLst>
      <p:ext uri="{BB962C8B-B14F-4D97-AF65-F5344CB8AC3E}">
        <p14:creationId xmlns:p14="http://schemas.microsoft.com/office/powerpoint/2010/main" val="369192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Content - NO LOGO &amp; PAGE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737426"/>
            <a:ext cx="9976104" cy="590931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98348" y="1259533"/>
            <a:ext cx="9976104" cy="525463"/>
          </a:xfrm>
        </p:spPr>
        <p:txBody>
          <a:bodyPr/>
          <a:lstStyle>
            <a:lvl1pPr marL="0" indent="0" algn="ctr">
              <a:buFontTx/>
              <a:buNone/>
              <a:defRPr sz="2400" b="0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571500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81259A-1B30-4E47-B89E-C80BC6F2E056}"/>
              </a:ext>
            </a:extLst>
          </p:cNvPr>
          <p:cNvSpPr/>
          <p:nvPr userDrawn="1"/>
        </p:nvSpPr>
        <p:spPr>
          <a:xfrm>
            <a:off x="9875381" y="5731291"/>
            <a:ext cx="954741" cy="3180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64" y="2103035"/>
            <a:ext cx="9948672" cy="3693758"/>
          </a:xfrm>
        </p:spPr>
        <p:txBody>
          <a:bodyPr/>
          <a:lstStyle>
            <a:lvl1pPr marL="0" indent="0">
              <a:buClr>
                <a:schemeClr val="bg2"/>
              </a:buClr>
              <a:buSzPct val="100000"/>
              <a:buFontTx/>
              <a:buNone/>
              <a:defRPr sz="1800">
                <a:solidFill>
                  <a:schemeClr val="tx1"/>
                </a:solidFill>
              </a:defRPr>
            </a:lvl1pPr>
            <a:lvl2pPr marL="571500" indent="0">
              <a:buClr>
                <a:schemeClr val="bg2"/>
              </a:buClr>
              <a:buSzPct val="100000"/>
              <a:buFontTx/>
              <a:buNone/>
              <a:defRPr sz="1600">
                <a:solidFill>
                  <a:schemeClr val="tx1"/>
                </a:solidFill>
              </a:defRPr>
            </a:lvl2pPr>
            <a:lvl3pPr marL="1089025" indent="0">
              <a:buClr>
                <a:schemeClr val="bg2"/>
              </a:buClr>
              <a:buSzPct val="100000"/>
              <a:buFontTx/>
              <a:buNone/>
              <a:defRPr sz="1600">
                <a:solidFill>
                  <a:schemeClr val="tx1"/>
                </a:solidFill>
              </a:defRPr>
            </a:lvl3pPr>
            <a:lvl4pPr marL="1774825" indent="-228600">
              <a:buClr>
                <a:schemeClr val="bg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117725" indent="-228600"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0264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hoto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232" y="1798590"/>
            <a:ext cx="4204402" cy="618631"/>
          </a:xfrm>
        </p:spPr>
        <p:txBody>
          <a:bodyPr/>
          <a:lstStyle>
            <a:lvl1pPr algn="l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231" y="3071579"/>
            <a:ext cx="4192841" cy="2517089"/>
          </a:xfrm>
        </p:spPr>
        <p:txBody>
          <a:bodyPr/>
          <a:lstStyle>
            <a:lvl1pPr marL="0" indent="0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SzPct val="100000"/>
              <a:buFontTx/>
              <a:buNone/>
              <a:defRPr sz="1600">
                <a:solidFill>
                  <a:schemeClr val="tx1"/>
                </a:solidFill>
              </a:defRPr>
            </a:lvl1pPr>
            <a:lvl2pPr marL="571500" indent="0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SzPct val="100000"/>
              <a:buFontTx/>
              <a:buNone/>
              <a:defRPr sz="1400">
                <a:solidFill>
                  <a:schemeClr val="tx1"/>
                </a:solidFill>
              </a:defRPr>
            </a:lvl2pPr>
            <a:lvl3pPr marL="1089025" indent="0">
              <a:spcBef>
                <a:spcPts val="500"/>
              </a:spcBef>
              <a:spcAft>
                <a:spcPts val="500"/>
              </a:spcAft>
              <a:buClr>
                <a:schemeClr val="bg2"/>
              </a:buClr>
              <a:buSzPct val="100000"/>
              <a:buFontTx/>
              <a:buNone/>
              <a:defRPr sz="1400">
                <a:solidFill>
                  <a:schemeClr val="tx1"/>
                </a:solidFill>
              </a:defRPr>
            </a:lvl3pPr>
            <a:lvl4pPr marL="1774825" indent="-228600">
              <a:buClr>
                <a:schemeClr val="bg2"/>
              </a:buClr>
              <a:buFont typeface="Wingdings" panose="05000000000000000000" pitchFamily="2" charset="2"/>
              <a:buChar char="§"/>
              <a:defRPr sz="1800">
                <a:solidFill>
                  <a:schemeClr val="tx1"/>
                </a:solidFill>
              </a:defRPr>
            </a:lvl4pPr>
            <a:lvl5pPr marL="2117725" indent="-228600"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19232" y="2348397"/>
            <a:ext cx="4204402" cy="525463"/>
          </a:xfrm>
        </p:spPr>
        <p:txBody>
          <a:bodyPr/>
          <a:lstStyle>
            <a:lvl1pPr marL="0" indent="0" algn="l">
              <a:buFontTx/>
              <a:buNone/>
              <a:defRPr sz="2000" b="0">
                <a:solidFill>
                  <a:schemeClr val="tx2"/>
                </a:solidFill>
                <a:latin typeface="Trebuchet MS" panose="020B0603020202020204" pitchFamily="34" charset="0"/>
              </a:defRPr>
            </a:lvl1pPr>
            <a:lvl2pPr marL="571500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2pPr>
            <a:lvl3pPr marL="10890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3pPr>
            <a:lvl4pPr marL="15462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4pPr>
            <a:lvl5pPr marL="1889125" indent="0" algn="ctr">
              <a:buFontTx/>
              <a:buNone/>
              <a:defRPr sz="2800">
                <a:solidFill>
                  <a:schemeClr val="tx2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208F0BB-1BE0-4D37-802F-86688BB7AF78}"/>
              </a:ext>
            </a:extLst>
          </p:cNvPr>
          <p:cNvSpPr/>
          <p:nvPr userDrawn="1"/>
        </p:nvSpPr>
        <p:spPr>
          <a:xfrm>
            <a:off x="9636012" y="5699915"/>
            <a:ext cx="1336788" cy="4722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66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7248F02-9AF6-4988-AD7F-E5038727CECF}"/>
              </a:ext>
            </a:extLst>
          </p:cNvPr>
          <p:cNvSpPr/>
          <p:nvPr userDrawn="1"/>
        </p:nvSpPr>
        <p:spPr>
          <a:xfrm>
            <a:off x="0" y="-1"/>
            <a:ext cx="3583949" cy="61722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FFD7E67-D4DA-4279-91E8-6C3A4576F8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67338"/>
          <a:stretch/>
        </p:blipFill>
        <p:spPr>
          <a:xfrm>
            <a:off x="0" y="0"/>
            <a:ext cx="3583949" cy="61722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A4FF350-1538-46D4-A069-749DBD3BB8F4}"/>
              </a:ext>
            </a:extLst>
          </p:cNvPr>
          <p:cNvSpPr/>
          <p:nvPr userDrawn="1"/>
        </p:nvSpPr>
        <p:spPr>
          <a:xfrm>
            <a:off x="-1" y="0"/>
            <a:ext cx="3583949" cy="6172200"/>
          </a:xfrm>
          <a:prstGeom prst="rect">
            <a:avLst/>
          </a:prstGeom>
          <a:solidFill>
            <a:schemeClr val="bg1">
              <a:lumMod val="85000"/>
              <a:lumOff val="1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881" y="2381806"/>
            <a:ext cx="2700194" cy="1408589"/>
          </a:xfrm>
        </p:spPr>
        <p:txBody>
          <a:bodyPr anchor="ctr"/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979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CC9D3D8-33FC-4EE7-AE65-7535FEAB06AA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737426"/>
            <a:ext cx="9976104" cy="590931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5663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4D6F9D2-9DA4-4A8E-865E-FD0D3AA4B1C4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348" y="737426"/>
            <a:ext cx="9976104" cy="590931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51356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image" Target="../media/image8.emf"/><Relationship Id="rId2" Type="http://schemas.openxmlformats.org/officeDocument/2006/relationships/slideLayout" Target="../slideLayouts/slideLayout17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F5BD929-A8EA-441E-BCD3-9FDC7506B6A1}"/>
              </a:ext>
            </a:extLst>
          </p:cNvPr>
          <p:cNvSpPr/>
          <p:nvPr userDrawn="1"/>
        </p:nvSpPr>
        <p:spPr>
          <a:xfrm>
            <a:off x="0" y="0"/>
            <a:ext cx="10972800" cy="6172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9743" y="729732"/>
            <a:ext cx="9973315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7402" y="2002368"/>
            <a:ext cx="9948931" cy="3734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749165" y="5857880"/>
            <a:ext cx="321027" cy="1384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defRPr sz="4400" cap="all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pPr algn="r"/>
            <a:fld id="{9EF62655-870B-4C06-BC3D-C67D37BAE36D}" type="slidenum">
              <a:rPr lang="en-US" sz="700" kern="1200" smtClean="0">
                <a:solidFill>
                  <a:schemeClr val="accent5"/>
                </a:solidFill>
                <a:latin typeface="Trebuchet MS" panose="020B0603020202020204" pitchFamily="34" charset="0"/>
                <a:ea typeface="MS PGothic" pitchFamily="34" charset="-128"/>
                <a:cs typeface="+mn-cs"/>
              </a:rPr>
              <a:pPr algn="r"/>
              <a:t>‹#›</a:t>
            </a:fld>
            <a:r>
              <a:rPr lang="en-US" sz="900" cap="none" baseline="0" dirty="0">
                <a:solidFill>
                  <a:schemeClr val="accent5"/>
                </a:solidFill>
              </a:rPr>
              <a:t> </a:t>
            </a:r>
            <a:endParaRPr lang="en-US" sz="900" cap="none" dirty="0">
              <a:solidFill>
                <a:schemeClr val="accent5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BEE499-964B-417C-A9AA-AE2DFBD1F16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7"/>
          <a:srcRect r="4401"/>
          <a:stretch/>
        </p:blipFill>
        <p:spPr>
          <a:xfrm>
            <a:off x="10112358" y="5756266"/>
            <a:ext cx="634419" cy="27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69072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85" r:id="rId1"/>
    <p:sldLayoutId id="2147483896" r:id="rId2"/>
    <p:sldLayoutId id="2147483981" r:id="rId3"/>
    <p:sldLayoutId id="2147483971" r:id="rId4"/>
    <p:sldLayoutId id="2147483988" r:id="rId5"/>
    <p:sldLayoutId id="2147483969" r:id="rId6"/>
    <p:sldLayoutId id="2147483989" r:id="rId7"/>
    <p:sldLayoutId id="2147483919" r:id="rId8"/>
    <p:sldLayoutId id="2147483990" r:id="rId9"/>
    <p:sldLayoutId id="2147483954" r:id="rId10"/>
    <p:sldLayoutId id="2147483984" r:id="rId11"/>
    <p:sldLayoutId id="2147483898" r:id="rId12"/>
    <p:sldLayoutId id="2147483926" r:id="rId13"/>
    <p:sldLayoutId id="2147483899" r:id="rId14"/>
    <p:sldLayoutId id="2147483901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 cap="all" baseline="0">
          <a:solidFill>
            <a:schemeClr val="tx1"/>
          </a:solidFill>
          <a:latin typeface="Trebuchet MS" panose="020B0603020202020204" pitchFamily="34" charset="0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0" indent="0" algn="l" rtl="0" fontAlgn="base">
        <a:lnSpc>
          <a:spcPct val="90000"/>
        </a:lnSpc>
        <a:spcBef>
          <a:spcPts val="900"/>
        </a:spcBef>
        <a:spcAft>
          <a:spcPts val="900"/>
        </a:spcAft>
        <a:buClr>
          <a:schemeClr val="bg2"/>
        </a:buClr>
        <a:buSzPct val="100000"/>
        <a:buFontTx/>
        <a:buNone/>
        <a:defRPr sz="2000" b="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571500" indent="0" algn="l" rtl="0" fontAlgn="base">
        <a:lnSpc>
          <a:spcPct val="90000"/>
        </a:lnSpc>
        <a:spcBef>
          <a:spcPts val="900"/>
        </a:spcBef>
        <a:spcAft>
          <a:spcPts val="900"/>
        </a:spcAft>
        <a:buClr>
          <a:schemeClr val="bg2"/>
        </a:buClr>
        <a:buSzPct val="100000"/>
        <a:buFontTx/>
        <a:buNone/>
        <a:defRPr sz="1600" b="0">
          <a:solidFill>
            <a:schemeClr val="tx1"/>
          </a:solidFill>
          <a:latin typeface="Trebuchet MS" pitchFamily="34" charset="0"/>
        </a:defRPr>
      </a:lvl2pPr>
      <a:lvl3pPr marL="1089025" indent="0" algn="l" rtl="0" fontAlgn="base">
        <a:lnSpc>
          <a:spcPct val="90000"/>
        </a:lnSpc>
        <a:spcBef>
          <a:spcPts val="900"/>
        </a:spcBef>
        <a:spcAft>
          <a:spcPts val="900"/>
        </a:spcAft>
        <a:buClr>
          <a:schemeClr val="bg2"/>
        </a:buClr>
        <a:buSzPct val="100000"/>
        <a:buFontTx/>
        <a:buNone/>
        <a:defRPr sz="1400" b="0">
          <a:solidFill>
            <a:schemeClr val="tx1"/>
          </a:solidFill>
          <a:latin typeface="Trebuchet MS" pitchFamily="34" charset="0"/>
        </a:defRPr>
      </a:lvl3pPr>
      <a:lvl4pPr marL="1774825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1177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749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9743" y="729732"/>
            <a:ext cx="9973315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7402" y="2002368"/>
            <a:ext cx="9948931" cy="3734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749165" y="5857880"/>
            <a:ext cx="321027" cy="1384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ctr">
              <a:defRPr sz="4400" cap="all">
                <a:solidFill>
                  <a:schemeClr val="bg1"/>
                </a:solidFill>
                <a:latin typeface="Century Gothic" pitchFamily="34" charset="0"/>
              </a:defRPr>
            </a:lvl1pPr>
          </a:lstStyle>
          <a:p>
            <a:pPr algn="r"/>
            <a:fld id="{9EF62655-870B-4C06-BC3D-C67D37BAE36D}" type="slidenum">
              <a:rPr lang="en-US" sz="700" kern="1200" smtClean="0">
                <a:solidFill>
                  <a:schemeClr val="accent5"/>
                </a:solidFill>
                <a:latin typeface="Trebuchet MS" panose="020B0603020202020204" pitchFamily="34" charset="0"/>
                <a:ea typeface="MS PGothic" pitchFamily="34" charset="-128"/>
                <a:cs typeface="+mn-cs"/>
              </a:rPr>
              <a:pPr algn="r"/>
              <a:t>‹#›</a:t>
            </a:fld>
            <a:r>
              <a:rPr lang="en-US" sz="900" cap="none" baseline="0" dirty="0">
                <a:solidFill>
                  <a:schemeClr val="accent5"/>
                </a:solidFill>
              </a:rPr>
              <a:t> </a:t>
            </a:r>
            <a:endParaRPr lang="en-US" sz="900" cap="none" dirty="0">
              <a:solidFill>
                <a:schemeClr val="accent5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A77B02C-053E-42E3-850D-108DC97669AB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10181677" y="5803490"/>
            <a:ext cx="529828" cy="18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44769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4002" r:id="rId10"/>
    <p:sldLayoutId id="2147484003" r:id="rId11"/>
    <p:sldLayoutId id="2147484004" r:id="rId12"/>
    <p:sldLayoutId id="2147484005" r:id="rId13"/>
    <p:sldLayoutId id="2147484006" r:id="rId14"/>
    <p:sldLayoutId id="2147484007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 cap="all" baseline="0">
          <a:solidFill>
            <a:schemeClr val="bg1"/>
          </a:solidFill>
          <a:latin typeface="Trebuchet MS" panose="020B0603020202020204" pitchFamily="34" charset="0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3B900"/>
          </a:solidFill>
          <a:latin typeface="Arial" charset="0"/>
        </a:defRPr>
      </a:lvl9pPr>
    </p:titleStyle>
    <p:bodyStyle>
      <a:lvl1pPr marL="0" indent="0" algn="l" rtl="0" fontAlgn="base">
        <a:lnSpc>
          <a:spcPct val="90000"/>
        </a:lnSpc>
        <a:spcBef>
          <a:spcPts val="900"/>
        </a:spcBef>
        <a:spcAft>
          <a:spcPts val="900"/>
        </a:spcAft>
        <a:buClr>
          <a:schemeClr val="bg2"/>
        </a:buClr>
        <a:buSzPct val="100000"/>
        <a:buFontTx/>
        <a:buNone/>
        <a:defRPr sz="1800" b="0">
          <a:solidFill>
            <a:schemeClr val="bg1"/>
          </a:solidFill>
          <a:latin typeface="Trebuchet MS" pitchFamily="34" charset="0"/>
          <a:ea typeface="+mn-ea"/>
          <a:cs typeface="+mn-cs"/>
        </a:defRPr>
      </a:lvl1pPr>
      <a:lvl2pPr marL="571500" indent="0" algn="l" rtl="0" fontAlgn="base">
        <a:lnSpc>
          <a:spcPct val="90000"/>
        </a:lnSpc>
        <a:spcBef>
          <a:spcPts val="900"/>
        </a:spcBef>
        <a:spcAft>
          <a:spcPts val="900"/>
        </a:spcAft>
        <a:buClr>
          <a:schemeClr val="bg2"/>
        </a:buClr>
        <a:buSzPct val="100000"/>
        <a:buFontTx/>
        <a:buNone/>
        <a:defRPr sz="1600" b="0">
          <a:solidFill>
            <a:schemeClr val="bg1"/>
          </a:solidFill>
          <a:latin typeface="Trebuchet MS" pitchFamily="34" charset="0"/>
        </a:defRPr>
      </a:lvl2pPr>
      <a:lvl3pPr marL="1089025" indent="0" algn="l" rtl="0" fontAlgn="base">
        <a:lnSpc>
          <a:spcPct val="90000"/>
        </a:lnSpc>
        <a:spcBef>
          <a:spcPts val="900"/>
        </a:spcBef>
        <a:spcAft>
          <a:spcPts val="900"/>
        </a:spcAft>
        <a:buClr>
          <a:schemeClr val="bg2"/>
        </a:buClr>
        <a:buSzPct val="100000"/>
        <a:buFontTx/>
        <a:buNone/>
        <a:defRPr sz="1400" b="0">
          <a:solidFill>
            <a:schemeClr val="bg1"/>
          </a:solidFill>
          <a:latin typeface="Trebuchet MS" pitchFamily="34" charset="0"/>
        </a:defRPr>
      </a:lvl3pPr>
      <a:lvl4pPr marL="1774825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117725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749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30321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893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946525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755D3-0DC5-4917-A87C-920A0B2ED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2</a:t>
            </a:r>
            <a:br>
              <a:rPr lang="en-US" dirty="0"/>
            </a:br>
            <a:r>
              <a:rPr lang="en-US" dirty="0"/>
              <a:t>01 - 07</a:t>
            </a:r>
          </a:p>
        </p:txBody>
      </p:sp>
    </p:spTree>
    <p:extLst>
      <p:ext uri="{BB962C8B-B14F-4D97-AF65-F5344CB8AC3E}">
        <p14:creationId xmlns:p14="http://schemas.microsoft.com/office/powerpoint/2010/main" val="298795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BD5EF-EC5D-4D01-9327-A4D918E24B73}"/>
              </a:ext>
            </a:extLst>
          </p:cNvPr>
          <p:cNvSpPr txBox="1">
            <a:spLocks/>
          </p:cNvSpPr>
          <p:nvPr/>
        </p:nvSpPr>
        <p:spPr>
          <a:xfrm>
            <a:off x="498348" y="737426"/>
            <a:ext cx="9976104" cy="590931"/>
          </a:xfrm>
          <a:prstGeom prst="rect">
            <a:avLst/>
          </a:prstGeom>
        </p:spPr>
        <p:txBody>
          <a:bodyPr/>
          <a:lstStyle>
            <a:lvl1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cap="all" baseline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9pPr>
          </a:lstStyle>
          <a:p>
            <a:pPr defTabSz="914400"/>
            <a:r>
              <a:rPr lang="en-US" kern="0" dirty="0"/>
              <a:t>Try notebooks 01 - 07 now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66A819-1242-4A38-881F-76B5C0F03E6F}"/>
              </a:ext>
            </a:extLst>
          </p:cNvPr>
          <p:cNvSpPr txBox="1"/>
          <p:nvPr/>
        </p:nvSpPr>
        <p:spPr>
          <a:xfrm>
            <a:off x="2923504" y="2376776"/>
            <a:ext cx="5125791" cy="948630"/>
          </a:xfrm>
          <a:prstGeom prst="rect">
            <a:avLst/>
          </a:prstGeom>
          <a:solidFill>
            <a:srgbClr val="7400FF"/>
          </a:solidFill>
          <a:ln w="12700">
            <a:solidFill>
              <a:srgbClr val="76B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000" dirty="0">
                <a:solidFill>
                  <a:schemeClr val="tx1"/>
                </a:solidFill>
                <a:latin typeface="Trebuchet MS" panose="020B0603020202020204" pitchFamily="34" charset="0"/>
              </a:rPr>
              <a:t>docs.rapids.ai/</a:t>
            </a:r>
            <a:r>
              <a:rPr lang="en-US" sz="4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api</a:t>
            </a:r>
            <a:endParaRPr lang="en-US" sz="40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894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755D3-0DC5-4917-A87C-920A0B2ED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2</a:t>
            </a:r>
            <a:br>
              <a:rPr lang="en-US" dirty="0"/>
            </a:br>
            <a:r>
              <a:rPr lang="en-US" dirty="0"/>
              <a:t>08</a:t>
            </a:r>
          </a:p>
        </p:txBody>
      </p:sp>
    </p:spTree>
    <p:extLst>
      <p:ext uri="{BB962C8B-B14F-4D97-AF65-F5344CB8AC3E}">
        <p14:creationId xmlns:p14="http://schemas.microsoft.com/office/powerpoint/2010/main" val="193944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BD42A-DABE-4F19-AFD4-F4F165033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XGBoost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DFAE1-E9E3-4E14-B8B3-66E9B15AA9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750" y="2103035"/>
            <a:ext cx="9948672" cy="3718925"/>
          </a:xfrm>
        </p:spPr>
        <p:txBody>
          <a:bodyPr/>
          <a:lstStyle/>
          <a:p>
            <a:pPr>
              <a:buClr>
                <a:srgbClr val="B3B3B3"/>
              </a:buClr>
              <a:buSzPct val="75000"/>
            </a:pPr>
            <a:r>
              <a:rPr lang="en-US" sz="1800" dirty="0">
                <a:solidFill>
                  <a:srgbClr val="FFFFFF"/>
                </a:solidFill>
              </a:rPr>
              <a:t>Popular and powerful general-purpose classification and regression algorithm for structured data—can identify and use complex patterns</a:t>
            </a:r>
          </a:p>
          <a:p>
            <a:pPr>
              <a:buClr>
                <a:srgbClr val="B3B3B3"/>
              </a:buClr>
              <a:buSzPct val="75000"/>
            </a:pPr>
            <a:r>
              <a:rPr lang="en-US" sz="1800" dirty="0">
                <a:solidFill>
                  <a:srgbClr val="FFFFFF"/>
                </a:solidFill>
              </a:rPr>
              <a:t>Gradient-boosted decision trees—optimizing against an objective function while controlling tree complexity with regularization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431B37-8F1D-4DFF-A42E-B43A543919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9502051-84B1-428E-A44A-2318499219C5}"/>
              </a:ext>
            </a:extLst>
          </p:cNvPr>
          <p:cNvSpPr/>
          <p:nvPr/>
        </p:nvSpPr>
        <p:spPr>
          <a:xfrm>
            <a:off x="1717067" y="4511357"/>
            <a:ext cx="1841679" cy="7040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Size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B64417A-589A-4B4E-84BA-098106B320A8}"/>
              </a:ext>
            </a:extLst>
          </p:cNvPr>
          <p:cNvSpPr/>
          <p:nvPr/>
        </p:nvSpPr>
        <p:spPr>
          <a:xfrm>
            <a:off x="4421631" y="3807312"/>
            <a:ext cx="1841679" cy="7040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Fur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D09DFED-49BB-4155-ADE5-3BB230A80A2F}"/>
              </a:ext>
            </a:extLst>
          </p:cNvPr>
          <p:cNvSpPr/>
          <p:nvPr/>
        </p:nvSpPr>
        <p:spPr>
          <a:xfrm>
            <a:off x="7233517" y="3360490"/>
            <a:ext cx="1350137" cy="547707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snake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4F7A165-7EE2-4839-9FBB-539CF89CE580}"/>
              </a:ext>
            </a:extLst>
          </p:cNvPr>
          <p:cNvSpPr/>
          <p:nvPr/>
        </p:nvSpPr>
        <p:spPr>
          <a:xfrm>
            <a:off x="7233516" y="4410118"/>
            <a:ext cx="1350137" cy="547707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mouse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34A4F93-40FE-499D-8A68-A8704941FBDA}"/>
              </a:ext>
            </a:extLst>
          </p:cNvPr>
          <p:cNvSpPr/>
          <p:nvPr/>
        </p:nvSpPr>
        <p:spPr>
          <a:xfrm>
            <a:off x="4667401" y="5274253"/>
            <a:ext cx="1350137" cy="547707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B12B901-608F-4FEC-A499-E86F002F8831}"/>
              </a:ext>
            </a:extLst>
          </p:cNvPr>
          <p:cNvCxnSpPr>
            <a:stCxn id="5" idx="3"/>
            <a:endCxn id="9" idx="1"/>
          </p:cNvCxnSpPr>
          <p:nvPr/>
        </p:nvCxnSpPr>
        <p:spPr>
          <a:xfrm>
            <a:off x="3558746" y="4863380"/>
            <a:ext cx="1108655" cy="684727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03C51CA-A1B9-442E-BCE2-1CF025CB1B05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 flipV="1">
            <a:off x="3558746" y="4159335"/>
            <a:ext cx="862885" cy="704045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9A5BD4F-597B-4E9C-94F6-7964C65D45A8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6263310" y="4159335"/>
            <a:ext cx="970206" cy="524637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D3A87AA-0EA9-4D76-9D5A-C61D854118FE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 flipV="1">
            <a:off x="6263310" y="3634344"/>
            <a:ext cx="970207" cy="524991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8DA4CB3-B809-4933-981B-CFB0190AA355}"/>
              </a:ext>
            </a:extLst>
          </p:cNvPr>
          <p:cNvSpPr txBox="1"/>
          <p:nvPr/>
        </p:nvSpPr>
        <p:spPr>
          <a:xfrm rot="2003804">
            <a:off x="3502554" y="5266406"/>
            <a:ext cx="854722" cy="28623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  <a:latin typeface="Trebuchet MS" panose="020B0603020202020204" pitchFamily="34" charset="0"/>
              </a:rPr>
              <a:t>&gt;= 20cm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3CC5E53-CB4A-4352-B0FA-979931C70601}"/>
              </a:ext>
            </a:extLst>
          </p:cNvPr>
          <p:cNvSpPr txBox="1"/>
          <p:nvPr/>
        </p:nvSpPr>
        <p:spPr>
          <a:xfrm rot="19841469">
            <a:off x="6379105" y="3586384"/>
            <a:ext cx="522900" cy="28623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  <a:latin typeface="Trebuchet MS" panose="020B0603020202020204" pitchFamily="34" charset="0"/>
              </a:rPr>
              <a:t>&lt;= 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EF6373C-389B-48E7-981E-9E42F90029C6}"/>
              </a:ext>
            </a:extLst>
          </p:cNvPr>
          <p:cNvSpPr txBox="1"/>
          <p:nvPr/>
        </p:nvSpPr>
        <p:spPr>
          <a:xfrm rot="1727102">
            <a:off x="6357707" y="4446412"/>
            <a:ext cx="428322" cy="28623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  <a:latin typeface="Trebuchet MS" panose="020B0603020202020204" pitchFamily="34" charset="0"/>
              </a:rPr>
              <a:t>&gt; 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6F85C93-FAA8-43B5-A95C-E1CBEEF418ED}"/>
              </a:ext>
            </a:extLst>
          </p:cNvPr>
          <p:cNvSpPr txBox="1"/>
          <p:nvPr/>
        </p:nvSpPr>
        <p:spPr>
          <a:xfrm rot="19245217">
            <a:off x="3472731" y="4215448"/>
            <a:ext cx="760144" cy="28623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  <a:latin typeface="Trebuchet MS" panose="020B0603020202020204" pitchFamily="34" charset="0"/>
              </a:rPr>
              <a:t>&lt; 20cm</a:t>
            </a:r>
          </a:p>
        </p:txBody>
      </p:sp>
    </p:spTree>
    <p:extLst>
      <p:ext uri="{BB962C8B-B14F-4D97-AF65-F5344CB8AC3E}">
        <p14:creationId xmlns:p14="http://schemas.microsoft.com/office/powerpoint/2010/main" val="115855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BD5EF-EC5D-4D01-9327-A4D918E24B73}"/>
              </a:ext>
            </a:extLst>
          </p:cNvPr>
          <p:cNvSpPr txBox="1">
            <a:spLocks/>
          </p:cNvSpPr>
          <p:nvPr/>
        </p:nvSpPr>
        <p:spPr>
          <a:xfrm>
            <a:off x="498348" y="737426"/>
            <a:ext cx="9976104" cy="590931"/>
          </a:xfrm>
          <a:prstGeom prst="rect">
            <a:avLst/>
          </a:prstGeom>
        </p:spPr>
        <p:txBody>
          <a:bodyPr/>
          <a:lstStyle>
            <a:lvl1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cap="all" baseline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9pPr>
          </a:lstStyle>
          <a:p>
            <a:pPr defTabSz="914400"/>
            <a:r>
              <a:rPr lang="en-US" kern="0" dirty="0"/>
              <a:t>Try notebook 08 now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66A819-1242-4A38-881F-76B5C0F03E6F}"/>
              </a:ext>
            </a:extLst>
          </p:cNvPr>
          <p:cNvSpPr txBox="1"/>
          <p:nvPr/>
        </p:nvSpPr>
        <p:spPr>
          <a:xfrm>
            <a:off x="2923504" y="2376776"/>
            <a:ext cx="5125791" cy="948630"/>
          </a:xfrm>
          <a:prstGeom prst="rect">
            <a:avLst/>
          </a:prstGeom>
          <a:solidFill>
            <a:srgbClr val="7400FF"/>
          </a:solidFill>
          <a:ln w="12700">
            <a:solidFill>
              <a:srgbClr val="76B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000" dirty="0">
                <a:solidFill>
                  <a:schemeClr val="tx1"/>
                </a:solidFill>
                <a:latin typeface="Trebuchet MS" panose="020B0603020202020204" pitchFamily="34" charset="0"/>
              </a:rPr>
              <a:t>docs.rapids.ai/</a:t>
            </a:r>
            <a:r>
              <a:rPr lang="en-US" sz="4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api</a:t>
            </a:r>
            <a:endParaRPr lang="en-US" sz="40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155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755D3-0DC5-4917-A87C-920A0B2ED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2</a:t>
            </a:r>
            <a:br>
              <a:rPr lang="en-US" dirty="0"/>
            </a:br>
            <a:r>
              <a:rPr lang="en-US" dirty="0"/>
              <a:t>09</a:t>
            </a:r>
          </a:p>
        </p:txBody>
      </p:sp>
    </p:spTree>
    <p:extLst>
      <p:ext uri="{BB962C8B-B14F-4D97-AF65-F5344CB8AC3E}">
        <p14:creationId xmlns:p14="http://schemas.microsoft.com/office/powerpoint/2010/main" val="238100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27703-F8DB-44EC-A613-26E7AD5ED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Single-source shortest path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E2F2A-FFFA-49F4-98DD-E7D2A843A3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Input: Graph (w/o negative-weight cycles), </a:t>
            </a:r>
            <a:r>
              <a:rPr lang="en-US" dirty="0" err="1"/>
              <a:t>node_id</a:t>
            </a:r>
            <a:endParaRPr lang="en-US" dirty="0"/>
          </a:p>
          <a:p>
            <a:r>
              <a:rPr lang="en-US" dirty="0"/>
              <a:t>Output: </a:t>
            </a:r>
            <a:r>
              <a:rPr lang="en-US" dirty="0" err="1"/>
              <a:t>dataframe</a:t>
            </a:r>
            <a:r>
              <a:rPr lang="en-US" dirty="0"/>
              <a:t> with Vertex, Distance, Predecessor columns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3F158D-E80D-4D81-9CEE-2BCA6F3F49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49599C4-6CC7-4D16-8BCA-3282D7BF251F}"/>
              </a:ext>
            </a:extLst>
          </p:cNvPr>
          <p:cNvSpPr/>
          <p:nvPr/>
        </p:nvSpPr>
        <p:spPr>
          <a:xfrm>
            <a:off x="1828800" y="3398166"/>
            <a:ext cx="433808" cy="43380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FDB0C98-65D0-48D3-B747-D4F2FF0FE48E}"/>
              </a:ext>
            </a:extLst>
          </p:cNvPr>
          <p:cNvSpPr/>
          <p:nvPr/>
        </p:nvSpPr>
        <p:spPr>
          <a:xfrm>
            <a:off x="2045704" y="5183845"/>
            <a:ext cx="433808" cy="43380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3E24E3C-8B4C-42DC-A445-A7C0E7E01525}"/>
              </a:ext>
            </a:extLst>
          </p:cNvPr>
          <p:cNvSpPr/>
          <p:nvPr/>
        </p:nvSpPr>
        <p:spPr>
          <a:xfrm>
            <a:off x="2503613" y="4072270"/>
            <a:ext cx="433808" cy="43380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E1A0D5D-5B27-4BC6-8BD2-D1DE41D60595}"/>
              </a:ext>
            </a:extLst>
          </p:cNvPr>
          <p:cNvSpPr/>
          <p:nvPr/>
        </p:nvSpPr>
        <p:spPr>
          <a:xfrm>
            <a:off x="970402" y="4478859"/>
            <a:ext cx="433808" cy="433808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614C76A-90A9-460D-91D6-0F6E9A2FA582}"/>
              </a:ext>
            </a:extLst>
          </p:cNvPr>
          <p:cNvCxnSpPr>
            <a:stCxn id="6" idx="3"/>
            <a:endCxn id="9" idx="7"/>
          </p:cNvCxnSpPr>
          <p:nvPr/>
        </p:nvCxnSpPr>
        <p:spPr>
          <a:xfrm flipH="1">
            <a:off x="1340680" y="3768444"/>
            <a:ext cx="551650" cy="773945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06662B7-3D80-4861-B932-42C16EAE023E}"/>
              </a:ext>
            </a:extLst>
          </p:cNvPr>
          <p:cNvCxnSpPr>
            <a:cxnSpLocks/>
            <a:stCxn id="8" idx="4"/>
            <a:endCxn id="7" idx="7"/>
          </p:cNvCxnSpPr>
          <p:nvPr/>
        </p:nvCxnSpPr>
        <p:spPr>
          <a:xfrm flipH="1">
            <a:off x="2415982" y="4506078"/>
            <a:ext cx="304535" cy="741297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9937D84-29B5-4394-80BD-139CB4122084}"/>
              </a:ext>
            </a:extLst>
          </p:cNvPr>
          <p:cNvCxnSpPr>
            <a:cxnSpLocks/>
            <a:stCxn id="6" idx="5"/>
            <a:endCxn id="8" idx="1"/>
          </p:cNvCxnSpPr>
          <p:nvPr/>
        </p:nvCxnSpPr>
        <p:spPr>
          <a:xfrm>
            <a:off x="2199078" y="3768444"/>
            <a:ext cx="368065" cy="367356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4A57BC3-C100-4EF9-ADAD-039DDCCB6438}"/>
              </a:ext>
            </a:extLst>
          </p:cNvPr>
          <p:cNvCxnSpPr>
            <a:cxnSpLocks/>
            <a:stCxn id="9" idx="5"/>
            <a:endCxn id="7" idx="1"/>
          </p:cNvCxnSpPr>
          <p:nvPr/>
        </p:nvCxnSpPr>
        <p:spPr>
          <a:xfrm>
            <a:off x="1340680" y="4849137"/>
            <a:ext cx="768554" cy="398238"/>
          </a:xfrm>
          <a:prstGeom prst="straightConnector1">
            <a:avLst/>
          </a:prstGeom>
          <a:ln w="254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210FF30-8F60-4EEC-8DFF-AE80502EAA8B}"/>
              </a:ext>
            </a:extLst>
          </p:cNvPr>
          <p:cNvSpPr txBox="1"/>
          <p:nvPr/>
        </p:nvSpPr>
        <p:spPr>
          <a:xfrm>
            <a:off x="1424763" y="3778595"/>
            <a:ext cx="250663" cy="28623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  <a:latin typeface="Trebuchet MS" panose="020B0603020202020204" pitchFamily="34" charset="0"/>
              </a:rPr>
              <a:t>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97B180D-2CD3-4538-BBC0-F8C219F3988F}"/>
              </a:ext>
            </a:extLst>
          </p:cNvPr>
          <p:cNvSpPr txBox="1"/>
          <p:nvPr/>
        </p:nvSpPr>
        <p:spPr>
          <a:xfrm>
            <a:off x="2317060" y="3625328"/>
            <a:ext cx="270417" cy="28623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  <a:latin typeface="Trebuchet MS" panose="020B0603020202020204" pitchFamily="34" charset="0"/>
              </a:rPr>
              <a:t>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9A85CF-4746-4C13-82FC-E2557B7E2B3B}"/>
              </a:ext>
            </a:extLst>
          </p:cNvPr>
          <p:cNvSpPr txBox="1"/>
          <p:nvPr/>
        </p:nvSpPr>
        <p:spPr>
          <a:xfrm>
            <a:off x="1483328" y="5040729"/>
            <a:ext cx="250663" cy="28623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  <a:latin typeface="Trebuchet MS" panose="020B0603020202020204" pitchFamily="34" charset="0"/>
              </a:rPr>
              <a:t>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ECF6BE-FB37-4DDB-B11C-2DC0B7F40135}"/>
              </a:ext>
            </a:extLst>
          </p:cNvPr>
          <p:cNvSpPr txBox="1"/>
          <p:nvPr/>
        </p:nvSpPr>
        <p:spPr>
          <a:xfrm>
            <a:off x="2620431" y="4754497"/>
            <a:ext cx="250663" cy="28623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  <a:latin typeface="Trebuchet MS" panose="020B0603020202020204" pitchFamily="34" charset="0"/>
              </a:rPr>
              <a:t>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ACC8F7C-F8F2-49D5-9CEE-8A7D3C19DADD}"/>
              </a:ext>
            </a:extLst>
          </p:cNvPr>
          <p:cNvSpPr txBox="1"/>
          <p:nvPr/>
        </p:nvSpPr>
        <p:spPr>
          <a:xfrm>
            <a:off x="3828461" y="3921711"/>
            <a:ext cx="1263148" cy="28623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 err="1">
                <a:solidFill>
                  <a:schemeClr val="tx1"/>
                </a:solidFill>
                <a:latin typeface="Trebuchet MS" panose="020B0603020202020204" pitchFamily="34" charset="0"/>
              </a:rPr>
              <a:t>cg.sssp</a:t>
            </a:r>
            <a:r>
              <a:rPr lang="en-US" sz="1400" dirty="0">
                <a:solidFill>
                  <a:schemeClr val="tx1"/>
                </a:solidFill>
                <a:latin typeface="Trebuchet MS" panose="020B0603020202020204" pitchFamily="34" charset="0"/>
              </a:rPr>
              <a:t>(G, 0)</a:t>
            </a:r>
          </a:p>
        </p:txBody>
      </p:sp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AB22B5E4-0576-4BD8-9D57-070BC82D1F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465962"/>
              </p:ext>
            </p:extLst>
          </p:nvPr>
        </p:nvGraphicFramePr>
        <p:xfrm>
          <a:off x="5895695" y="3429423"/>
          <a:ext cx="4330362" cy="1828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3454">
                  <a:extLst>
                    <a:ext uri="{9D8B030D-6E8A-4147-A177-3AD203B41FA5}">
                      <a16:colId xmlns:a16="http://schemas.microsoft.com/office/drawing/2014/main" val="1522851629"/>
                    </a:ext>
                  </a:extLst>
                </a:gridCol>
                <a:gridCol w="1443454">
                  <a:extLst>
                    <a:ext uri="{9D8B030D-6E8A-4147-A177-3AD203B41FA5}">
                      <a16:colId xmlns:a16="http://schemas.microsoft.com/office/drawing/2014/main" val="4283313111"/>
                    </a:ext>
                  </a:extLst>
                </a:gridCol>
                <a:gridCol w="1443454">
                  <a:extLst>
                    <a:ext uri="{9D8B030D-6E8A-4147-A177-3AD203B41FA5}">
                      <a16:colId xmlns:a16="http://schemas.microsoft.com/office/drawing/2014/main" val="1538945665"/>
                    </a:ext>
                  </a:extLst>
                </a:gridCol>
              </a:tblGrid>
              <a:tr h="322283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Vertex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Distance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Predecessor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2064097"/>
                  </a:ext>
                </a:extLst>
              </a:tr>
              <a:tr h="322283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-1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5783136"/>
                  </a:ext>
                </a:extLst>
              </a:tr>
              <a:tr h="322283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7435491"/>
                  </a:ext>
                </a:extLst>
              </a:tr>
              <a:tr h="322283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3638085"/>
                  </a:ext>
                </a:extLst>
              </a:tr>
              <a:tr h="322283"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2817922"/>
                  </a:ext>
                </a:extLst>
              </a:tr>
            </a:tbl>
          </a:graphicData>
        </a:graphic>
      </p:graphicFrame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0610A8C-F878-4446-A9AF-3AC40C62F914}"/>
              </a:ext>
            </a:extLst>
          </p:cNvPr>
          <p:cNvCxnSpPr>
            <a:cxnSpLocks/>
          </p:cNvCxnSpPr>
          <p:nvPr/>
        </p:nvCxnSpPr>
        <p:spPr>
          <a:xfrm>
            <a:off x="3534262" y="4289174"/>
            <a:ext cx="1777764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4C91C754-47B6-454D-B27B-9564F886F350}"/>
              </a:ext>
            </a:extLst>
          </p:cNvPr>
          <p:cNvSpPr txBox="1"/>
          <p:nvPr/>
        </p:nvSpPr>
        <p:spPr>
          <a:xfrm>
            <a:off x="0" y="5879987"/>
            <a:ext cx="10972799" cy="286232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>
                <a:solidFill>
                  <a:schemeClr val="tx1"/>
                </a:solidFill>
                <a:latin typeface="Trebuchet MS" panose="020B0603020202020204" pitchFamily="34" charset="0"/>
              </a:rPr>
              <a:t>Note: using mapped integer IDs in exercise for memory and speed</a:t>
            </a:r>
          </a:p>
        </p:txBody>
      </p:sp>
    </p:spTree>
    <p:extLst>
      <p:ext uri="{BB962C8B-B14F-4D97-AF65-F5344CB8AC3E}">
        <p14:creationId xmlns:p14="http://schemas.microsoft.com/office/powerpoint/2010/main" val="273784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BD5EF-EC5D-4D01-9327-A4D918E24B73}"/>
              </a:ext>
            </a:extLst>
          </p:cNvPr>
          <p:cNvSpPr txBox="1">
            <a:spLocks/>
          </p:cNvSpPr>
          <p:nvPr/>
        </p:nvSpPr>
        <p:spPr>
          <a:xfrm>
            <a:off x="498348" y="737426"/>
            <a:ext cx="9976104" cy="590931"/>
          </a:xfrm>
          <a:prstGeom prst="rect">
            <a:avLst/>
          </a:prstGeom>
        </p:spPr>
        <p:txBody>
          <a:bodyPr/>
          <a:lstStyle>
            <a:lvl1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 cap="all" baseline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73B900"/>
                </a:solidFill>
                <a:latin typeface="Arial" charset="0"/>
              </a:defRPr>
            </a:lvl9pPr>
          </a:lstStyle>
          <a:p>
            <a:pPr defTabSz="914400"/>
            <a:r>
              <a:rPr lang="en-US" kern="0" dirty="0"/>
              <a:t>Try notebook 09 now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66A819-1242-4A38-881F-76B5C0F03E6F}"/>
              </a:ext>
            </a:extLst>
          </p:cNvPr>
          <p:cNvSpPr txBox="1"/>
          <p:nvPr/>
        </p:nvSpPr>
        <p:spPr>
          <a:xfrm>
            <a:off x="2923504" y="2376776"/>
            <a:ext cx="5125791" cy="948630"/>
          </a:xfrm>
          <a:prstGeom prst="rect">
            <a:avLst/>
          </a:prstGeom>
          <a:solidFill>
            <a:srgbClr val="7400FF"/>
          </a:solidFill>
          <a:ln w="12700">
            <a:solidFill>
              <a:srgbClr val="76B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4000" dirty="0">
                <a:solidFill>
                  <a:schemeClr val="tx1"/>
                </a:solidFill>
                <a:latin typeface="Trebuchet MS" panose="020B0603020202020204" pitchFamily="34" charset="0"/>
              </a:rPr>
              <a:t>docs.rapids.ai/</a:t>
            </a:r>
            <a:r>
              <a:rPr lang="en-US" sz="4000" dirty="0" err="1">
                <a:solidFill>
                  <a:schemeClr val="tx1"/>
                </a:solidFill>
                <a:latin typeface="Trebuchet MS" panose="020B0603020202020204" pitchFamily="34" charset="0"/>
              </a:rPr>
              <a:t>api</a:t>
            </a:r>
            <a:endParaRPr lang="en-US" sz="4000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378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A214-7AED-456C-8ABE-894761317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RAPIDS Platform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F90A62-BAAF-45C6-B711-D26657B637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5F33B1-660B-42BB-A6C8-2DD4279EBBC8}"/>
              </a:ext>
            </a:extLst>
          </p:cNvPr>
          <p:cNvSpPr/>
          <p:nvPr/>
        </p:nvSpPr>
        <p:spPr>
          <a:xfrm>
            <a:off x="617463" y="2959410"/>
            <a:ext cx="1768019" cy="457200"/>
          </a:xfrm>
          <a:prstGeom prst="rect">
            <a:avLst/>
          </a:prstGeom>
          <a:solidFill>
            <a:srgbClr val="7400FF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96">
              <a:lnSpc>
                <a:spcPct val="90000"/>
              </a:lnSpc>
            </a:pPr>
            <a:r>
              <a:rPr lang="en-US" sz="1600" dirty="0" err="1">
                <a:solidFill>
                  <a:schemeClr val="tx1"/>
                </a:solidFill>
                <a:latin typeface="Trebuchet MS" panose="020B0603020202020204" pitchFamily="34" charset="0"/>
              </a:rPr>
              <a:t>cuDF</a:t>
            </a:r>
            <a:endParaRPr lang="en-US" sz="16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algn="ctr" defTabSz="457196">
              <a:lnSpc>
                <a:spcPct val="90000"/>
              </a:lnSpc>
            </a:pPr>
            <a:r>
              <a:rPr lang="en-US" sz="1200" dirty="0">
                <a:solidFill>
                  <a:schemeClr val="tx1"/>
                </a:solidFill>
                <a:latin typeface="Trebuchet MS" panose="020B0603020202020204" pitchFamily="34" charset="0"/>
              </a:rPr>
              <a:t>Data Prep/Handling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1A7EA19-8600-4F83-9D0F-E4EC3D8951E2}"/>
              </a:ext>
            </a:extLst>
          </p:cNvPr>
          <p:cNvCxnSpPr>
            <a:cxnSpLocks/>
          </p:cNvCxnSpPr>
          <p:nvPr/>
        </p:nvCxnSpPr>
        <p:spPr>
          <a:xfrm rot="16200000">
            <a:off x="7217715" y="3668305"/>
            <a:ext cx="365760" cy="0"/>
          </a:xfrm>
          <a:prstGeom prst="straightConnector1">
            <a:avLst/>
          </a:prstGeom>
          <a:ln w="12700">
            <a:solidFill>
              <a:srgbClr val="B3B3B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78E2200A-AE33-44D2-8A85-EA6AA3B73F64}"/>
              </a:ext>
            </a:extLst>
          </p:cNvPr>
          <p:cNvSpPr/>
          <p:nvPr/>
        </p:nvSpPr>
        <p:spPr>
          <a:xfrm>
            <a:off x="617463" y="3930004"/>
            <a:ext cx="9633517" cy="457201"/>
          </a:xfrm>
          <a:prstGeom prst="rect">
            <a:avLst/>
          </a:prstGeom>
          <a:solidFill>
            <a:schemeClr val="accent4"/>
          </a:solidFill>
          <a:ln w="635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196">
              <a:lnSpc>
                <a:spcPct val="90000"/>
              </a:lnSpc>
            </a:pPr>
            <a:r>
              <a:rPr lang="en-US" sz="1200" dirty="0">
                <a:solidFill>
                  <a:srgbClr val="FFFFFF"/>
                </a:solidFill>
                <a:latin typeface="Trebuchet MS" panose="020B0603020202020204" pitchFamily="34" charset="0"/>
              </a:rPr>
              <a:t>							 </a:t>
            </a:r>
            <a:r>
              <a:rPr lang="en-US" sz="1600" dirty="0">
                <a:solidFill>
                  <a:srgbClr val="FFFFFF"/>
                </a:solidFill>
                <a:latin typeface="Trebuchet MS" panose="020B0603020202020204" pitchFamily="34" charset="0"/>
              </a:rPr>
              <a:t>GPU Memory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7D78AA-7500-4F14-8722-F9DFE4C13DF4}"/>
              </a:ext>
            </a:extLst>
          </p:cNvPr>
          <p:cNvSpPr/>
          <p:nvPr/>
        </p:nvSpPr>
        <p:spPr>
          <a:xfrm>
            <a:off x="2583838" y="2959410"/>
            <a:ext cx="1768019" cy="457200"/>
          </a:xfrm>
          <a:prstGeom prst="rect">
            <a:avLst/>
          </a:prstGeom>
          <a:solidFill>
            <a:srgbClr val="7400FF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96">
              <a:lnSpc>
                <a:spcPct val="90000"/>
              </a:lnSpc>
            </a:pPr>
            <a:r>
              <a:rPr lang="en-US" sz="1600" dirty="0" err="1">
                <a:solidFill>
                  <a:schemeClr val="tx1"/>
                </a:solidFill>
                <a:latin typeface="Trebuchet MS" panose="020B0603020202020204" pitchFamily="34" charset="0"/>
              </a:rPr>
              <a:t>cuML</a:t>
            </a:r>
            <a:endParaRPr lang="en-US" sz="16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algn="ctr" defTabSz="457196">
              <a:lnSpc>
                <a:spcPct val="90000"/>
              </a:lnSpc>
            </a:pPr>
            <a:r>
              <a:rPr lang="en-US" sz="1200" dirty="0">
                <a:solidFill>
                  <a:schemeClr val="tx1"/>
                </a:solidFill>
                <a:latin typeface="Trebuchet MS" panose="020B0603020202020204" pitchFamily="34" charset="0"/>
              </a:rPr>
              <a:t>Machine Learning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CA800EB-AB58-40E7-B850-D63F0D28093F}"/>
              </a:ext>
            </a:extLst>
          </p:cNvPr>
          <p:cNvSpPr/>
          <p:nvPr/>
        </p:nvSpPr>
        <p:spPr>
          <a:xfrm>
            <a:off x="4550212" y="2959410"/>
            <a:ext cx="1768019" cy="457200"/>
          </a:xfrm>
          <a:prstGeom prst="rect">
            <a:avLst/>
          </a:prstGeom>
          <a:solidFill>
            <a:srgbClr val="7400FF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96">
              <a:lnSpc>
                <a:spcPct val="90000"/>
              </a:lnSpc>
            </a:pPr>
            <a:r>
              <a:rPr lang="en-US" sz="1600" dirty="0" err="1">
                <a:solidFill>
                  <a:schemeClr val="tx1"/>
                </a:solidFill>
                <a:latin typeface="Trebuchet MS" panose="020B0603020202020204" pitchFamily="34" charset="0"/>
              </a:rPr>
              <a:t>cuGraph</a:t>
            </a:r>
            <a:endParaRPr lang="en-US" sz="16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algn="ctr" defTabSz="457196">
              <a:lnSpc>
                <a:spcPct val="90000"/>
              </a:lnSpc>
            </a:pPr>
            <a:r>
              <a:rPr lang="en-US" sz="1200" dirty="0">
                <a:solidFill>
                  <a:schemeClr val="tx1"/>
                </a:solidFill>
                <a:latin typeface="Trebuchet MS" panose="020B0603020202020204" pitchFamily="34" charset="0"/>
              </a:rPr>
              <a:t>Graph Analytics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958BC5-3C7E-49AA-9218-9858F7C129CF}"/>
              </a:ext>
            </a:extLst>
          </p:cNvPr>
          <p:cNvSpPr/>
          <p:nvPr/>
        </p:nvSpPr>
        <p:spPr>
          <a:xfrm>
            <a:off x="6516586" y="2959410"/>
            <a:ext cx="1768019" cy="457200"/>
          </a:xfrm>
          <a:prstGeom prst="rect">
            <a:avLst/>
          </a:prstGeom>
          <a:solidFill>
            <a:schemeClr val="tx2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96"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  <a:latin typeface="Trebuchet MS" panose="020B0603020202020204" pitchFamily="34" charset="0"/>
              </a:rPr>
              <a:t>DL Frameworks</a:t>
            </a:r>
          </a:p>
          <a:p>
            <a:pPr algn="ctr" defTabSz="457196">
              <a:lnSpc>
                <a:spcPct val="90000"/>
              </a:lnSpc>
            </a:pPr>
            <a:r>
              <a:rPr lang="en-US" sz="1200" dirty="0">
                <a:solidFill>
                  <a:srgbClr val="76B900">
                    <a:lumMod val="50000"/>
                  </a:srgbClr>
                </a:solidFill>
                <a:latin typeface="Trebuchet MS" panose="020B0603020202020204" pitchFamily="34" charset="0"/>
              </a:rPr>
              <a:t>Deep Learning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6E93D06-D9FD-4189-9CEE-0DD5FF00F892}"/>
              </a:ext>
            </a:extLst>
          </p:cNvPr>
          <p:cNvSpPr/>
          <p:nvPr/>
        </p:nvSpPr>
        <p:spPr>
          <a:xfrm>
            <a:off x="8482962" y="2959410"/>
            <a:ext cx="1768019" cy="457200"/>
          </a:xfrm>
          <a:prstGeom prst="rect">
            <a:avLst/>
          </a:prstGeom>
          <a:solidFill>
            <a:srgbClr val="7400FF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96">
              <a:lnSpc>
                <a:spcPct val="90000"/>
              </a:lnSpc>
            </a:pPr>
            <a:r>
              <a:rPr lang="en-US" sz="1600" dirty="0" err="1">
                <a:solidFill>
                  <a:schemeClr val="tx1"/>
                </a:solidFill>
                <a:latin typeface="Trebuchet MS" panose="020B0603020202020204" pitchFamily="34" charset="0"/>
              </a:rPr>
              <a:t>cuXfilter</a:t>
            </a:r>
            <a:endParaRPr lang="en-US" sz="16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algn="ctr" defTabSz="457196">
              <a:lnSpc>
                <a:spcPct val="90000"/>
              </a:lnSpc>
            </a:pPr>
            <a:r>
              <a:rPr lang="en-US" sz="1200" dirty="0">
                <a:solidFill>
                  <a:schemeClr val="tx1"/>
                </a:solidFill>
                <a:latin typeface="Trebuchet MS" panose="020B0603020202020204" pitchFamily="34" charset="0"/>
              </a:rPr>
              <a:t>Visualization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75B4E08-8BEB-450B-8AF0-B335D6F2E860}"/>
              </a:ext>
            </a:extLst>
          </p:cNvPr>
          <p:cNvCxnSpPr>
            <a:cxnSpLocks/>
          </p:cNvCxnSpPr>
          <p:nvPr/>
        </p:nvCxnSpPr>
        <p:spPr>
          <a:xfrm rot="16200000">
            <a:off x="9186864" y="3668305"/>
            <a:ext cx="365760" cy="0"/>
          </a:xfrm>
          <a:prstGeom prst="straightConnector1">
            <a:avLst/>
          </a:prstGeom>
          <a:ln w="12700">
            <a:solidFill>
              <a:srgbClr val="B3B3B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FFB5774-C40E-4DB2-88E9-13175F5EABFB}"/>
              </a:ext>
            </a:extLst>
          </p:cNvPr>
          <p:cNvCxnSpPr>
            <a:cxnSpLocks/>
          </p:cNvCxnSpPr>
          <p:nvPr/>
        </p:nvCxnSpPr>
        <p:spPr>
          <a:xfrm rot="16200000">
            <a:off x="5251341" y="3668305"/>
            <a:ext cx="365760" cy="0"/>
          </a:xfrm>
          <a:prstGeom prst="straightConnector1">
            <a:avLst/>
          </a:prstGeom>
          <a:ln w="12700">
            <a:solidFill>
              <a:srgbClr val="B3B3B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79BC280-B37F-4310-A35F-EBC9D34BD83F}"/>
              </a:ext>
            </a:extLst>
          </p:cNvPr>
          <p:cNvCxnSpPr>
            <a:cxnSpLocks/>
          </p:cNvCxnSpPr>
          <p:nvPr/>
        </p:nvCxnSpPr>
        <p:spPr>
          <a:xfrm rot="16200000">
            <a:off x="3284967" y="3668305"/>
            <a:ext cx="365760" cy="0"/>
          </a:xfrm>
          <a:prstGeom prst="straightConnector1">
            <a:avLst/>
          </a:prstGeom>
          <a:ln w="12700">
            <a:solidFill>
              <a:srgbClr val="B3B3B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22E0E11-5BAE-4AA3-9BF5-B5C7D753C5DD}"/>
              </a:ext>
            </a:extLst>
          </p:cNvPr>
          <p:cNvCxnSpPr>
            <a:cxnSpLocks/>
          </p:cNvCxnSpPr>
          <p:nvPr/>
        </p:nvCxnSpPr>
        <p:spPr>
          <a:xfrm rot="16200000">
            <a:off x="1318592" y="3668305"/>
            <a:ext cx="365760" cy="0"/>
          </a:xfrm>
          <a:prstGeom prst="straightConnector1">
            <a:avLst/>
          </a:prstGeom>
          <a:ln w="12700">
            <a:solidFill>
              <a:srgbClr val="B3B3B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A9802DA8-DC41-4577-B91D-A89E94DF63C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6700" y="3978885"/>
            <a:ext cx="886435" cy="359439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FA1F6E8C-6B80-4D1F-8ABC-FD0449AA01A1}"/>
              </a:ext>
            </a:extLst>
          </p:cNvPr>
          <p:cNvSpPr/>
          <p:nvPr/>
        </p:nvSpPr>
        <p:spPr>
          <a:xfrm>
            <a:off x="617463" y="2502771"/>
            <a:ext cx="5700768" cy="309966"/>
          </a:xfrm>
          <a:prstGeom prst="rect">
            <a:avLst/>
          </a:prstGeom>
          <a:solidFill>
            <a:srgbClr val="EB8935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5" tIns="50795" rIns="101595" bIns="50795" rtlCol="0" anchor="ctr"/>
          <a:lstStyle/>
          <a:p>
            <a:pPr algn="ctr"/>
            <a:r>
              <a:rPr lang="en-US" sz="1600" dirty="0"/>
              <a:t>Dask</a:t>
            </a:r>
          </a:p>
        </p:txBody>
      </p:sp>
    </p:spTree>
    <p:extLst>
      <p:ext uri="{BB962C8B-B14F-4D97-AF65-F5344CB8AC3E}">
        <p14:creationId xmlns:p14="http://schemas.microsoft.com/office/powerpoint/2010/main" val="408053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4F949-8C12-42CB-9829-48DCF8D82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cuxfilter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23906D-D809-4213-ABAB-BA3FCE0876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Efficient GPU-backed in-browser visualization engine </a:t>
            </a:r>
          </a:p>
          <a:p>
            <a:r>
              <a:rPr lang="en-US" dirty="0">
                <a:solidFill>
                  <a:srgbClr val="FFFFFF"/>
                </a:solidFill>
              </a:rPr>
              <a:t>Built on a host of </a:t>
            </a:r>
            <a:r>
              <a:rPr lang="en-US" dirty="0" err="1">
                <a:solidFill>
                  <a:srgbClr val="FFFFFF"/>
                </a:solidFill>
              </a:rPr>
              <a:t>pyViz</a:t>
            </a:r>
            <a:r>
              <a:rPr lang="en-US" dirty="0">
                <a:solidFill>
                  <a:srgbClr val="FFFFFF"/>
                </a:solidFill>
              </a:rPr>
              <a:t> ecosystem tools</a:t>
            </a:r>
          </a:p>
          <a:p>
            <a:r>
              <a:rPr lang="en-US" dirty="0">
                <a:solidFill>
                  <a:srgbClr val="FFFFFF"/>
                </a:solidFill>
              </a:rPr>
              <a:t>Bokeh and </a:t>
            </a:r>
            <a:r>
              <a:rPr lang="en-US" dirty="0" err="1">
                <a:solidFill>
                  <a:srgbClr val="FFFFFF"/>
                </a:solidFill>
              </a:rPr>
              <a:t>Datashader</a:t>
            </a:r>
            <a:r>
              <a:rPr lang="en-US" dirty="0">
                <a:solidFill>
                  <a:srgbClr val="FFFFFF"/>
                </a:solidFill>
              </a:rPr>
              <a:t> charts</a:t>
            </a:r>
          </a:p>
          <a:p>
            <a:r>
              <a:rPr lang="en-US" dirty="0">
                <a:solidFill>
                  <a:srgbClr val="FFFFFF"/>
                </a:solidFill>
              </a:rPr>
              <a:t>Multiple charts with cross-filtering widgets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9A6119-90A1-4A0E-B216-0784675A7E3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(coo-cross-filter)</a:t>
            </a:r>
          </a:p>
        </p:txBody>
      </p:sp>
    </p:spTree>
    <p:extLst>
      <p:ext uri="{BB962C8B-B14F-4D97-AF65-F5344CB8AC3E}">
        <p14:creationId xmlns:p14="http://schemas.microsoft.com/office/powerpoint/2010/main" val="411023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A214-7AED-456C-8ABE-894761317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RAPIDS Platform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F90A62-BAAF-45C6-B711-D26657B6374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5F33B1-660B-42BB-A6C8-2DD4279EBBC8}"/>
              </a:ext>
            </a:extLst>
          </p:cNvPr>
          <p:cNvSpPr/>
          <p:nvPr/>
        </p:nvSpPr>
        <p:spPr>
          <a:xfrm>
            <a:off x="617463" y="2959410"/>
            <a:ext cx="1768019" cy="457200"/>
          </a:xfrm>
          <a:prstGeom prst="rect">
            <a:avLst/>
          </a:prstGeom>
          <a:solidFill>
            <a:srgbClr val="7400FF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96">
              <a:lnSpc>
                <a:spcPct val="90000"/>
              </a:lnSpc>
            </a:pPr>
            <a:r>
              <a:rPr lang="en-US" sz="1600" dirty="0" err="1">
                <a:solidFill>
                  <a:schemeClr val="tx1"/>
                </a:solidFill>
                <a:latin typeface="Trebuchet MS" panose="020B0603020202020204" pitchFamily="34" charset="0"/>
              </a:rPr>
              <a:t>cuDF</a:t>
            </a:r>
            <a:endParaRPr lang="en-US" sz="16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algn="ctr" defTabSz="457196">
              <a:lnSpc>
                <a:spcPct val="90000"/>
              </a:lnSpc>
            </a:pPr>
            <a:r>
              <a:rPr lang="en-US" sz="1200" dirty="0">
                <a:solidFill>
                  <a:schemeClr val="tx1"/>
                </a:solidFill>
                <a:latin typeface="Trebuchet MS" panose="020B0603020202020204" pitchFamily="34" charset="0"/>
              </a:rPr>
              <a:t>Data Prep/Handling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1A7EA19-8600-4F83-9D0F-E4EC3D8951E2}"/>
              </a:ext>
            </a:extLst>
          </p:cNvPr>
          <p:cNvCxnSpPr>
            <a:cxnSpLocks/>
          </p:cNvCxnSpPr>
          <p:nvPr/>
        </p:nvCxnSpPr>
        <p:spPr>
          <a:xfrm rot="16200000">
            <a:off x="7217715" y="3668305"/>
            <a:ext cx="365760" cy="0"/>
          </a:xfrm>
          <a:prstGeom prst="straightConnector1">
            <a:avLst/>
          </a:prstGeom>
          <a:ln w="12700">
            <a:solidFill>
              <a:srgbClr val="B3B3B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78E2200A-AE33-44D2-8A85-EA6AA3B73F64}"/>
              </a:ext>
            </a:extLst>
          </p:cNvPr>
          <p:cNvSpPr/>
          <p:nvPr/>
        </p:nvSpPr>
        <p:spPr>
          <a:xfrm>
            <a:off x="617463" y="3930004"/>
            <a:ext cx="9633517" cy="457201"/>
          </a:xfrm>
          <a:prstGeom prst="rect">
            <a:avLst/>
          </a:prstGeom>
          <a:solidFill>
            <a:schemeClr val="accent4"/>
          </a:solidFill>
          <a:ln w="635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196">
              <a:lnSpc>
                <a:spcPct val="90000"/>
              </a:lnSpc>
            </a:pPr>
            <a:r>
              <a:rPr lang="en-US" sz="1200" dirty="0">
                <a:solidFill>
                  <a:srgbClr val="FFFFFF"/>
                </a:solidFill>
                <a:latin typeface="Trebuchet MS" panose="020B0603020202020204" pitchFamily="34" charset="0"/>
              </a:rPr>
              <a:t>							 </a:t>
            </a:r>
            <a:r>
              <a:rPr lang="en-US" sz="1600" dirty="0">
                <a:solidFill>
                  <a:srgbClr val="FFFFFF"/>
                </a:solidFill>
                <a:latin typeface="Trebuchet MS" panose="020B0603020202020204" pitchFamily="34" charset="0"/>
              </a:rPr>
              <a:t>GPU Memory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7D78AA-7500-4F14-8722-F9DFE4C13DF4}"/>
              </a:ext>
            </a:extLst>
          </p:cNvPr>
          <p:cNvSpPr/>
          <p:nvPr/>
        </p:nvSpPr>
        <p:spPr>
          <a:xfrm>
            <a:off x="2583838" y="2959410"/>
            <a:ext cx="1768019" cy="457200"/>
          </a:xfrm>
          <a:prstGeom prst="rect">
            <a:avLst/>
          </a:prstGeom>
          <a:solidFill>
            <a:srgbClr val="7400FF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96">
              <a:lnSpc>
                <a:spcPct val="90000"/>
              </a:lnSpc>
            </a:pPr>
            <a:r>
              <a:rPr lang="en-US" sz="1600" dirty="0" err="1">
                <a:solidFill>
                  <a:schemeClr val="tx1"/>
                </a:solidFill>
                <a:latin typeface="Trebuchet MS" panose="020B0603020202020204" pitchFamily="34" charset="0"/>
              </a:rPr>
              <a:t>cuML</a:t>
            </a:r>
            <a:endParaRPr lang="en-US" sz="16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algn="ctr" defTabSz="457196">
              <a:lnSpc>
                <a:spcPct val="90000"/>
              </a:lnSpc>
            </a:pPr>
            <a:r>
              <a:rPr lang="en-US" sz="1200" dirty="0">
                <a:solidFill>
                  <a:schemeClr val="tx1"/>
                </a:solidFill>
                <a:latin typeface="Trebuchet MS" panose="020B0603020202020204" pitchFamily="34" charset="0"/>
              </a:rPr>
              <a:t>Machine Learning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CA800EB-AB58-40E7-B850-D63F0D28093F}"/>
              </a:ext>
            </a:extLst>
          </p:cNvPr>
          <p:cNvSpPr/>
          <p:nvPr/>
        </p:nvSpPr>
        <p:spPr>
          <a:xfrm>
            <a:off x="4550212" y="2959410"/>
            <a:ext cx="1768019" cy="457200"/>
          </a:xfrm>
          <a:prstGeom prst="rect">
            <a:avLst/>
          </a:prstGeom>
          <a:solidFill>
            <a:srgbClr val="7400FF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96">
              <a:lnSpc>
                <a:spcPct val="90000"/>
              </a:lnSpc>
            </a:pPr>
            <a:r>
              <a:rPr lang="en-US" sz="1600" dirty="0" err="1">
                <a:solidFill>
                  <a:schemeClr val="tx1"/>
                </a:solidFill>
                <a:latin typeface="Trebuchet MS" panose="020B0603020202020204" pitchFamily="34" charset="0"/>
              </a:rPr>
              <a:t>cuGraph</a:t>
            </a:r>
            <a:endParaRPr lang="en-US" sz="16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algn="ctr" defTabSz="457196">
              <a:lnSpc>
                <a:spcPct val="90000"/>
              </a:lnSpc>
            </a:pPr>
            <a:r>
              <a:rPr lang="en-US" sz="1200" dirty="0">
                <a:solidFill>
                  <a:schemeClr val="tx1"/>
                </a:solidFill>
                <a:latin typeface="Trebuchet MS" panose="020B0603020202020204" pitchFamily="34" charset="0"/>
              </a:rPr>
              <a:t>Graph Analytics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958BC5-3C7E-49AA-9218-9858F7C129CF}"/>
              </a:ext>
            </a:extLst>
          </p:cNvPr>
          <p:cNvSpPr/>
          <p:nvPr/>
        </p:nvSpPr>
        <p:spPr>
          <a:xfrm>
            <a:off x="6516586" y="2959410"/>
            <a:ext cx="1768019" cy="457200"/>
          </a:xfrm>
          <a:prstGeom prst="rect">
            <a:avLst/>
          </a:prstGeom>
          <a:solidFill>
            <a:schemeClr val="tx2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96">
              <a:lnSpc>
                <a:spcPct val="90000"/>
              </a:lnSpc>
            </a:pPr>
            <a:r>
              <a:rPr lang="en-US" sz="1600" dirty="0">
                <a:solidFill>
                  <a:srgbClr val="FFFFFF"/>
                </a:solidFill>
                <a:latin typeface="Trebuchet MS" panose="020B0603020202020204" pitchFamily="34" charset="0"/>
              </a:rPr>
              <a:t>DL Frameworks</a:t>
            </a:r>
          </a:p>
          <a:p>
            <a:pPr algn="ctr" defTabSz="457196">
              <a:lnSpc>
                <a:spcPct val="90000"/>
              </a:lnSpc>
            </a:pPr>
            <a:r>
              <a:rPr lang="en-US" sz="1200" dirty="0">
                <a:solidFill>
                  <a:srgbClr val="76B900">
                    <a:lumMod val="50000"/>
                  </a:srgbClr>
                </a:solidFill>
                <a:latin typeface="Trebuchet MS" panose="020B0603020202020204" pitchFamily="34" charset="0"/>
              </a:rPr>
              <a:t>Deep Learning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6E93D06-D9FD-4189-9CEE-0DD5FF00F892}"/>
              </a:ext>
            </a:extLst>
          </p:cNvPr>
          <p:cNvSpPr/>
          <p:nvPr/>
        </p:nvSpPr>
        <p:spPr>
          <a:xfrm>
            <a:off x="8482962" y="2959410"/>
            <a:ext cx="1768019" cy="457200"/>
          </a:xfrm>
          <a:prstGeom prst="rect">
            <a:avLst/>
          </a:prstGeom>
          <a:solidFill>
            <a:srgbClr val="7400F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96">
              <a:lnSpc>
                <a:spcPct val="90000"/>
              </a:lnSpc>
            </a:pPr>
            <a:r>
              <a:rPr lang="en-US" sz="1600" dirty="0" err="1">
                <a:solidFill>
                  <a:schemeClr val="tx1"/>
                </a:solidFill>
                <a:latin typeface="Trebuchet MS" panose="020B0603020202020204" pitchFamily="34" charset="0"/>
              </a:rPr>
              <a:t>cuXfilter</a:t>
            </a:r>
            <a:endParaRPr lang="en-US" sz="1600" dirty="0">
              <a:solidFill>
                <a:schemeClr val="tx1"/>
              </a:solidFill>
              <a:latin typeface="Trebuchet MS" panose="020B0603020202020204" pitchFamily="34" charset="0"/>
            </a:endParaRPr>
          </a:p>
          <a:p>
            <a:pPr algn="ctr" defTabSz="457196">
              <a:lnSpc>
                <a:spcPct val="90000"/>
              </a:lnSpc>
            </a:pPr>
            <a:r>
              <a:rPr lang="en-US" sz="1200" dirty="0">
                <a:solidFill>
                  <a:schemeClr val="tx1"/>
                </a:solidFill>
                <a:latin typeface="Trebuchet MS" panose="020B0603020202020204" pitchFamily="34" charset="0"/>
              </a:rPr>
              <a:t>Visualization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75B4E08-8BEB-450B-8AF0-B335D6F2E860}"/>
              </a:ext>
            </a:extLst>
          </p:cNvPr>
          <p:cNvCxnSpPr>
            <a:cxnSpLocks/>
          </p:cNvCxnSpPr>
          <p:nvPr/>
        </p:nvCxnSpPr>
        <p:spPr>
          <a:xfrm rot="16200000">
            <a:off x="9186864" y="3668305"/>
            <a:ext cx="365760" cy="0"/>
          </a:xfrm>
          <a:prstGeom prst="straightConnector1">
            <a:avLst/>
          </a:prstGeom>
          <a:ln w="12700">
            <a:solidFill>
              <a:srgbClr val="B3B3B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FFB5774-C40E-4DB2-88E9-13175F5EABFB}"/>
              </a:ext>
            </a:extLst>
          </p:cNvPr>
          <p:cNvCxnSpPr>
            <a:cxnSpLocks/>
          </p:cNvCxnSpPr>
          <p:nvPr/>
        </p:nvCxnSpPr>
        <p:spPr>
          <a:xfrm rot="16200000">
            <a:off x="5251341" y="3668305"/>
            <a:ext cx="365760" cy="0"/>
          </a:xfrm>
          <a:prstGeom prst="straightConnector1">
            <a:avLst/>
          </a:prstGeom>
          <a:ln w="12700">
            <a:solidFill>
              <a:srgbClr val="B3B3B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79BC280-B37F-4310-A35F-EBC9D34BD83F}"/>
              </a:ext>
            </a:extLst>
          </p:cNvPr>
          <p:cNvCxnSpPr>
            <a:cxnSpLocks/>
          </p:cNvCxnSpPr>
          <p:nvPr/>
        </p:nvCxnSpPr>
        <p:spPr>
          <a:xfrm rot="16200000">
            <a:off x="3284967" y="3668305"/>
            <a:ext cx="365760" cy="0"/>
          </a:xfrm>
          <a:prstGeom prst="straightConnector1">
            <a:avLst/>
          </a:prstGeom>
          <a:ln w="12700">
            <a:solidFill>
              <a:srgbClr val="B3B3B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22E0E11-5BAE-4AA3-9BF5-B5C7D753C5DD}"/>
              </a:ext>
            </a:extLst>
          </p:cNvPr>
          <p:cNvCxnSpPr>
            <a:cxnSpLocks/>
          </p:cNvCxnSpPr>
          <p:nvPr/>
        </p:nvCxnSpPr>
        <p:spPr>
          <a:xfrm rot="16200000">
            <a:off x="1318592" y="3668305"/>
            <a:ext cx="365760" cy="0"/>
          </a:xfrm>
          <a:prstGeom prst="straightConnector1">
            <a:avLst/>
          </a:prstGeom>
          <a:ln w="12700">
            <a:solidFill>
              <a:srgbClr val="B3B3B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A9802DA8-DC41-4577-B91D-A89E94DF63C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6700" y="3978885"/>
            <a:ext cx="886435" cy="359439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FA1F6E8C-6B80-4D1F-8ABC-FD0449AA01A1}"/>
              </a:ext>
            </a:extLst>
          </p:cNvPr>
          <p:cNvSpPr/>
          <p:nvPr/>
        </p:nvSpPr>
        <p:spPr>
          <a:xfrm>
            <a:off x="617463" y="2502771"/>
            <a:ext cx="5700768" cy="309966"/>
          </a:xfrm>
          <a:prstGeom prst="rect">
            <a:avLst/>
          </a:prstGeom>
          <a:solidFill>
            <a:srgbClr val="EB8935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5" tIns="50795" rIns="101595" bIns="50795" rtlCol="0" anchor="ctr"/>
          <a:lstStyle/>
          <a:p>
            <a:pPr algn="ctr"/>
            <a:r>
              <a:rPr lang="en-US" sz="1600" dirty="0"/>
              <a:t>Dask</a:t>
            </a:r>
          </a:p>
        </p:txBody>
      </p:sp>
    </p:spTree>
    <p:extLst>
      <p:ext uri="{BB962C8B-B14F-4D97-AF65-F5344CB8AC3E}">
        <p14:creationId xmlns:p14="http://schemas.microsoft.com/office/powerpoint/2010/main" val="231333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4F949-8C12-42CB-9829-48DCF8D82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cuML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23906D-D809-4213-ABAB-BA3FCE0876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Follows </a:t>
            </a:r>
            <a:r>
              <a:rPr lang="en-US" dirty="0" err="1"/>
              <a:t>scikit</a:t>
            </a:r>
            <a:r>
              <a:rPr lang="en-US" dirty="0"/>
              <a:t>-learn convention of model objects with </a:t>
            </a:r>
            <a:r>
              <a:rPr lang="en-US" dirty="0">
                <a:latin typeface="Consolas" panose="020B0609020204030204" pitchFamily="49" charset="0"/>
              </a:rPr>
              <a:t>.fit </a:t>
            </a:r>
            <a:r>
              <a:rPr lang="en-US" dirty="0"/>
              <a:t>and </a:t>
            </a:r>
            <a:r>
              <a:rPr lang="en-US" dirty="0">
                <a:latin typeface="Consolas" panose="020B0609020204030204" pitchFamily="49" charset="0"/>
              </a:rPr>
              <a:t>.predict/.transform</a:t>
            </a:r>
          </a:p>
          <a:p>
            <a:r>
              <a:rPr lang="en-US" dirty="0">
                <a:latin typeface="+mj-lt"/>
              </a:rPr>
              <a:t>Rapidly-growing subset of algorithms, driven by use cases</a:t>
            </a:r>
          </a:p>
          <a:p>
            <a:r>
              <a:rPr lang="en-US" dirty="0">
                <a:latin typeface="+mj-lt"/>
              </a:rPr>
              <a:t>In today’s workshop</a:t>
            </a:r>
          </a:p>
          <a:p>
            <a:pPr marL="800100" lvl="1" indent="-228600">
              <a:buClr>
                <a:srgbClr val="B3B3B3"/>
              </a:buClr>
              <a:buSzPct val="75000"/>
              <a:buBlip>
                <a:blip r:embed="rId2"/>
              </a:buBlip>
            </a:pPr>
            <a:r>
              <a:rPr lang="en-US" dirty="0">
                <a:solidFill>
                  <a:srgbClr val="FFFFFF"/>
                </a:solidFill>
              </a:rPr>
              <a:t>K-means (single- and multi-GPU)</a:t>
            </a:r>
          </a:p>
          <a:p>
            <a:pPr marL="800100" lvl="1" indent="-228600">
              <a:buClr>
                <a:srgbClr val="B3B3B3"/>
              </a:buClr>
              <a:buSzPct val="75000"/>
              <a:buBlip>
                <a:blip r:embed="rId2"/>
              </a:buBlip>
            </a:pPr>
            <a:r>
              <a:rPr lang="en-US" dirty="0">
                <a:solidFill>
                  <a:srgbClr val="FFFFFF"/>
                </a:solidFill>
              </a:rPr>
              <a:t>DBSCAN</a:t>
            </a:r>
          </a:p>
          <a:p>
            <a:pPr marL="800100" lvl="1" indent="-228600">
              <a:buClr>
                <a:srgbClr val="B3B3B3"/>
              </a:buClr>
              <a:buSzPct val="75000"/>
              <a:buBlip>
                <a:blip r:embed="rId2"/>
              </a:buBlip>
            </a:pPr>
            <a:r>
              <a:rPr lang="en-US" dirty="0">
                <a:solidFill>
                  <a:srgbClr val="FFFFFF"/>
                </a:solidFill>
              </a:rPr>
              <a:t>Logistic regression</a:t>
            </a:r>
          </a:p>
          <a:p>
            <a:pPr marL="800100" lvl="1" indent="-228600">
              <a:buClr>
                <a:srgbClr val="B3B3B3"/>
              </a:buClr>
              <a:buSzPct val="75000"/>
              <a:buBlip>
                <a:blip r:embed="rId2"/>
              </a:buBlip>
            </a:pPr>
            <a:r>
              <a:rPr lang="en-US" dirty="0">
                <a:solidFill>
                  <a:srgbClr val="FFFFFF"/>
                </a:solidFill>
              </a:rPr>
              <a:t>K-nearest neighbors</a:t>
            </a:r>
          </a:p>
          <a:p>
            <a:pPr marL="800100" lvl="1" indent="-228600">
              <a:buClr>
                <a:srgbClr val="B3B3B3"/>
              </a:buClr>
              <a:buSzPct val="75000"/>
              <a:buBlip>
                <a:blip r:embed="rId2"/>
              </a:buBlip>
            </a:pPr>
            <a:r>
              <a:rPr lang="en-US" dirty="0" err="1">
                <a:solidFill>
                  <a:srgbClr val="FFFFFF"/>
                </a:solidFill>
              </a:rPr>
              <a:t>XGBoost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9A6119-90A1-4A0E-B216-0784675A7E3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38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BD42A-DABE-4F19-AFD4-F4F165033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K-means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DFAE1-E9E3-4E14-B8B3-66E9B15AA9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indent="-228600">
              <a:buClr>
                <a:srgbClr val="B3B3B3"/>
              </a:buClr>
              <a:buSzPct val="75000"/>
              <a:buBlip>
                <a:blip r:embed="rId2"/>
              </a:buBlip>
            </a:pPr>
            <a:r>
              <a:rPr lang="en-US" dirty="0">
                <a:solidFill>
                  <a:srgbClr val="FFFFFF"/>
                </a:solidFill>
              </a:rPr>
              <a:t>Partitions data by iteratively moving cluster centers and reassigning datapoints based on which center is closest to the point</a:t>
            </a:r>
          </a:p>
          <a:p>
            <a:pPr marL="228600" indent="-228600">
              <a:buClr>
                <a:srgbClr val="B3B3B3"/>
              </a:buClr>
              <a:buSzPct val="75000"/>
              <a:buBlip>
                <a:blip r:embed="rId2"/>
              </a:buBlip>
            </a:pPr>
            <a:r>
              <a:rPr lang="en-US" dirty="0">
                <a:solidFill>
                  <a:srgbClr val="FFFFFF"/>
                </a:solidFill>
              </a:rPr>
              <a:t>Requires a known (or well-estimated) number of clusters</a:t>
            </a:r>
          </a:p>
          <a:p>
            <a:pPr marL="228600" indent="-228600">
              <a:buClr>
                <a:srgbClr val="B3B3B3"/>
              </a:buClr>
              <a:buSzPct val="75000"/>
              <a:buBlip>
                <a:blip r:embed="rId2"/>
              </a:buBlip>
            </a:pPr>
            <a:r>
              <a:rPr lang="en-US" dirty="0">
                <a:solidFill>
                  <a:srgbClr val="FFFFFF"/>
                </a:solidFill>
              </a:rPr>
              <a:t>Fast, simple, easy to understand</a:t>
            </a:r>
          </a:p>
          <a:p>
            <a:pPr marL="228600" indent="-228600">
              <a:buClr>
                <a:srgbClr val="B3B3B3"/>
              </a:buClr>
              <a:buSzPct val="75000"/>
              <a:buBlip>
                <a:blip r:embed="rId2"/>
              </a:buBlip>
            </a:pPr>
            <a:r>
              <a:rPr lang="en-US" dirty="0">
                <a:solidFill>
                  <a:schemeClr val="tx2"/>
                </a:solidFill>
              </a:rPr>
              <a:t>Has an efficient multi-node, multi-GPU implementation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431B37-8F1D-4DFF-A42E-B43A543919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142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BD42A-DABE-4F19-AFD4-F4F165033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DBSCAN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DFAE1-E9E3-4E14-B8B3-66E9B15AA9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indent="-228600">
              <a:buClr>
                <a:srgbClr val="B3B3B3"/>
              </a:buClr>
              <a:buSzPct val="75000"/>
              <a:buBlip>
                <a:blip r:embed="rId2"/>
              </a:buBlip>
            </a:pPr>
            <a:r>
              <a:rPr lang="en-US" dirty="0">
                <a:solidFill>
                  <a:srgbClr val="FFFFFF"/>
                </a:solidFill>
              </a:rPr>
              <a:t>Uses spatial density to cluster—finds cluster points within at most </a:t>
            </a:r>
            <a:r>
              <a:rPr lang="en-US" i="1" dirty="0">
                <a:solidFill>
                  <a:srgbClr val="FFFFFF"/>
                </a:solidFill>
              </a:rPr>
              <a:t>epsilon</a:t>
            </a:r>
            <a:r>
              <a:rPr lang="en-US" dirty="0">
                <a:solidFill>
                  <a:srgbClr val="FFFFFF"/>
                </a:solidFill>
              </a:rPr>
              <a:t> distance of another point in the cluster</a:t>
            </a:r>
          </a:p>
          <a:p>
            <a:pPr marL="228600" indent="-228600">
              <a:buClr>
                <a:srgbClr val="B3B3B3"/>
              </a:buClr>
              <a:buSzPct val="75000"/>
              <a:buBlip>
                <a:blip r:embed="rId2"/>
              </a:buBlip>
            </a:pPr>
            <a:r>
              <a:rPr lang="en-US" dirty="0">
                <a:solidFill>
                  <a:schemeClr val="tx2"/>
                </a:solidFill>
              </a:rPr>
              <a:t>Can identify outliers</a:t>
            </a:r>
            <a:r>
              <a:rPr lang="en-US" dirty="0">
                <a:solidFill>
                  <a:srgbClr val="FFFFFF"/>
                </a:solidFill>
              </a:rPr>
              <a:t>—not every point is “reachable” from a cluster core</a:t>
            </a:r>
          </a:p>
          <a:p>
            <a:pPr marL="228600" indent="-228600">
              <a:buClr>
                <a:srgbClr val="B3B3B3"/>
              </a:buClr>
              <a:buSzPct val="75000"/>
              <a:buBlip>
                <a:blip r:embed="rId2"/>
              </a:buBlip>
            </a:pPr>
            <a:r>
              <a:rPr lang="en-US" dirty="0">
                <a:solidFill>
                  <a:srgbClr val="FFFFFF"/>
                </a:solidFill>
              </a:rPr>
              <a:t>Does not require prior knowledge of the number of clusters, but does require an estimate for epsilon</a:t>
            </a:r>
          </a:p>
          <a:p>
            <a:pPr marL="228600" indent="-228600">
              <a:buClr>
                <a:srgbClr val="B3B3B3"/>
              </a:buClr>
              <a:buSzPct val="75000"/>
              <a:buBlip>
                <a:blip r:embed="rId2"/>
              </a:buBlip>
            </a:pPr>
            <a:r>
              <a:rPr lang="en-US" dirty="0">
                <a:solidFill>
                  <a:srgbClr val="FFFFFF"/>
                </a:solidFill>
              </a:rPr>
              <a:t>Can identify clusters of unusual shapes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431B37-8F1D-4DFF-A42E-B43A543919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032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BD42A-DABE-4F19-AFD4-F4F165033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K-nearest neighbors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DFAE1-E9E3-4E14-B8B3-66E9B15AA9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indent="-228600">
              <a:buClr>
                <a:srgbClr val="B3B3B3"/>
              </a:buClr>
              <a:buSzPct val="75000"/>
              <a:buBlip>
                <a:blip r:embed="rId2"/>
              </a:buBlip>
            </a:pPr>
            <a:r>
              <a:rPr lang="en-US" dirty="0">
                <a:solidFill>
                  <a:srgbClr val="FFFFFF"/>
                </a:solidFill>
              </a:rPr>
              <a:t>Enables rapid discovery of nearby, existing points to a new observation</a:t>
            </a:r>
          </a:p>
          <a:p>
            <a:pPr marL="228600" indent="-228600">
              <a:buClr>
                <a:srgbClr val="B3B3B3"/>
              </a:buClr>
              <a:buSzPct val="75000"/>
              <a:buBlip>
                <a:blip r:embed="rId2"/>
              </a:buBlip>
            </a:pPr>
            <a:r>
              <a:rPr lang="en-US" dirty="0">
                <a:solidFill>
                  <a:srgbClr val="FFFFFF"/>
                </a:solidFill>
              </a:rPr>
              <a:t>Algorithm fits a data structure for future use</a:t>
            </a:r>
          </a:p>
          <a:p>
            <a:pPr marL="228600" indent="-228600">
              <a:buClr>
                <a:srgbClr val="B3B3B3"/>
              </a:buClr>
              <a:buSzPct val="75000"/>
              <a:buBlip>
                <a:blip r:embed="rId2"/>
              </a:buBlip>
            </a:pPr>
            <a:r>
              <a:rPr lang="en-US" dirty="0">
                <a:solidFill>
                  <a:schemeClr val="tx2"/>
                </a:solidFill>
              </a:rPr>
              <a:t>Foundation of other algorithms </a:t>
            </a:r>
            <a:r>
              <a:rPr lang="en-US" dirty="0">
                <a:solidFill>
                  <a:srgbClr val="FFFFFF"/>
                </a:solidFill>
              </a:rPr>
              <a:t>that require knowing which points are nearby a given point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431B37-8F1D-4DFF-A42E-B43A543919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31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BD42A-DABE-4F19-AFD4-F4F165033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Logistic regression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DFAE1-E9E3-4E14-B8B3-66E9B15AA9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28600" indent="-228600">
              <a:buClr>
                <a:srgbClr val="B3B3B3"/>
              </a:buClr>
              <a:buSzPct val="75000"/>
              <a:buBlip>
                <a:blip r:embed="rId2"/>
              </a:buBlip>
            </a:pPr>
            <a:r>
              <a:rPr lang="en-US" dirty="0">
                <a:solidFill>
                  <a:srgbClr val="FFFFFF"/>
                </a:solidFill>
              </a:rPr>
              <a:t>Regression with binary dependent variables</a:t>
            </a:r>
          </a:p>
          <a:p>
            <a:pPr marL="228600" indent="-228600">
              <a:buClr>
                <a:srgbClr val="B3B3B3"/>
              </a:buClr>
              <a:buSzPct val="75000"/>
              <a:buBlip>
                <a:blip r:embed="rId2"/>
              </a:buBlip>
            </a:pPr>
            <a:r>
              <a:rPr lang="en-US" dirty="0">
                <a:solidFill>
                  <a:srgbClr val="FFFFFF"/>
                </a:solidFill>
              </a:rPr>
              <a:t>Uses the logistic function to map (-inf, +inf) domain scores to (0, 1) range</a:t>
            </a:r>
          </a:p>
          <a:p>
            <a:pPr marL="228600" indent="-228600">
              <a:buClr>
                <a:srgbClr val="B3B3B3"/>
              </a:buClr>
              <a:buSzPct val="75000"/>
              <a:buBlip>
                <a:blip r:embed="rId2"/>
              </a:buBlip>
            </a:pPr>
            <a:r>
              <a:rPr lang="en-US" dirty="0">
                <a:solidFill>
                  <a:srgbClr val="FFFFFF"/>
                </a:solidFill>
              </a:rPr>
              <a:t>No simple coefficient formulas, as with ordinary least squares (OLS) linear regression</a:t>
            </a:r>
          </a:p>
          <a:p>
            <a:pPr marL="228600" indent="-228600">
              <a:buClr>
                <a:srgbClr val="B3B3B3"/>
              </a:buClr>
              <a:buSzPct val="75000"/>
              <a:buBlip>
                <a:blip r:embed="rId2"/>
              </a:buBlip>
            </a:pPr>
            <a:r>
              <a:rPr lang="en-US" dirty="0">
                <a:solidFill>
                  <a:schemeClr val="tx2"/>
                </a:solidFill>
              </a:rPr>
              <a:t>Assumes independence of features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431B37-8F1D-4DFF-A42E-B43A543919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96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itle &amp; Bullet">
  <a:themeElements>
    <a:clrScheme name="Custom 4">
      <a:dk1>
        <a:srgbClr val="B3B3B3"/>
      </a:dk1>
      <a:lt1>
        <a:srgbClr val="FFFFFF"/>
      </a:lt1>
      <a:dk2>
        <a:srgbClr val="000000"/>
      </a:dk2>
      <a:lt2>
        <a:srgbClr val="76B900"/>
      </a:lt2>
      <a:accent1>
        <a:srgbClr val="008564"/>
      </a:accent1>
      <a:accent2>
        <a:srgbClr val="5D1682"/>
      </a:accent2>
      <a:accent3>
        <a:srgbClr val="0C34BD"/>
      </a:accent3>
      <a:accent4>
        <a:srgbClr val="4A4A4A"/>
      </a:accent4>
      <a:accent5>
        <a:srgbClr val="6E6E6E"/>
      </a:accent5>
      <a:accent6>
        <a:srgbClr val="0071C5"/>
      </a:accent6>
      <a:hlink>
        <a:srgbClr val="76B900"/>
      </a:hlink>
      <a:folHlink>
        <a:srgbClr val="004827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6350">
          <a:noFill/>
        </a:ln>
      </a:spPr>
      <a:bodyPr wrap="none" rtlCol="0" anchor="ctr">
        <a:spAutoFit/>
      </a:bodyPr>
      <a:lstStyle>
        <a:defPPr algn="ctr">
          <a:lnSpc>
            <a:spcPct val="90000"/>
          </a:lnSpc>
          <a:defRPr sz="1400" dirty="0" smtClean="0">
            <a:solidFill>
              <a:schemeClr val="bg1"/>
            </a:solidFill>
            <a:latin typeface="Trebuchet MS" panose="020B0603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>
    <a:extraClrScheme>
      <a:clrScheme name="PPT_Template_Corp_16x9_rev2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itle &amp; Bullet">
  <a:themeElements>
    <a:clrScheme name="Custom 4">
      <a:dk1>
        <a:srgbClr val="B3B3B3"/>
      </a:dk1>
      <a:lt1>
        <a:srgbClr val="FFFFFF"/>
      </a:lt1>
      <a:dk2>
        <a:srgbClr val="000000"/>
      </a:dk2>
      <a:lt2>
        <a:srgbClr val="76B900"/>
      </a:lt2>
      <a:accent1>
        <a:srgbClr val="008564"/>
      </a:accent1>
      <a:accent2>
        <a:srgbClr val="5D1682"/>
      </a:accent2>
      <a:accent3>
        <a:srgbClr val="0C34BD"/>
      </a:accent3>
      <a:accent4>
        <a:srgbClr val="4A4A4A"/>
      </a:accent4>
      <a:accent5>
        <a:srgbClr val="6E6E6E"/>
      </a:accent5>
      <a:accent6>
        <a:srgbClr val="0071C5"/>
      </a:accent6>
      <a:hlink>
        <a:srgbClr val="76B900"/>
      </a:hlink>
      <a:folHlink>
        <a:srgbClr val="004827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4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6350">
          <a:noFill/>
        </a:ln>
      </a:spPr>
      <a:bodyPr wrap="none" rtlCol="0" anchor="ctr">
        <a:spAutoFit/>
      </a:bodyPr>
      <a:lstStyle>
        <a:defPPr algn="ctr">
          <a:lnSpc>
            <a:spcPct val="90000"/>
          </a:lnSpc>
          <a:defRPr sz="1400" dirty="0" smtClean="0">
            <a:solidFill>
              <a:schemeClr val="bg1"/>
            </a:solidFill>
            <a:latin typeface="Trebuchet MS" panose="020B0603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>
    <a:extraClrScheme>
      <a:clrScheme name="PPT_Template_Corp_16x9_rev2 1">
        <a:dk1>
          <a:srgbClr val="808080"/>
        </a:dk1>
        <a:lt1>
          <a:srgbClr val="FFFFFF"/>
        </a:lt1>
        <a:dk2>
          <a:srgbClr val="000000"/>
        </a:dk2>
        <a:lt2>
          <a:srgbClr val="B9E700"/>
        </a:lt2>
        <a:accent1>
          <a:srgbClr val="33CCCC"/>
        </a:accent1>
        <a:accent2>
          <a:srgbClr val="FF9933"/>
        </a:accent2>
        <a:accent3>
          <a:srgbClr val="AAAAAA"/>
        </a:accent3>
        <a:accent4>
          <a:srgbClr val="DADADA"/>
        </a:accent4>
        <a:accent5>
          <a:srgbClr val="ADE2E2"/>
        </a:accent5>
        <a:accent6>
          <a:srgbClr val="E78A2D"/>
        </a:accent6>
        <a:hlink>
          <a:srgbClr val="99CC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59E8B2F2D50A34B8956FD0A46C10A97" ma:contentTypeVersion="0" ma:contentTypeDescription="Create a new document." ma:contentTypeScope="" ma:versionID="2d22a1089f8aa3be74aa23dc2e82a28f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DF88E22E-2A4B-4FB1-9848-BF16E7DBE74B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29B7386-0C5E-43DB-8BF1-052EEAD5F5D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EA82F4F-F3EA-4E98-BEE2-3C70B6315C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92681</TotalTime>
  <Words>480</Words>
  <Application>Microsoft Office PowerPoint</Application>
  <PresentationFormat>Custom</PresentationFormat>
  <Paragraphs>111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Century Gothic</vt:lpstr>
      <vt:lpstr>Consolas</vt:lpstr>
      <vt:lpstr>Trebuchet MS</vt:lpstr>
      <vt:lpstr>Wingdings</vt:lpstr>
      <vt:lpstr>Title &amp; Bullet</vt:lpstr>
      <vt:lpstr>1_Title &amp; Bullet</vt:lpstr>
      <vt:lpstr>Section 2 01 - 07</vt:lpstr>
      <vt:lpstr>RAPIDS Platform</vt:lpstr>
      <vt:lpstr>cuxfilter</vt:lpstr>
      <vt:lpstr>RAPIDS Platform</vt:lpstr>
      <vt:lpstr>cuML</vt:lpstr>
      <vt:lpstr>K-means</vt:lpstr>
      <vt:lpstr>DBSCAN</vt:lpstr>
      <vt:lpstr>K-nearest neighbors</vt:lpstr>
      <vt:lpstr>Logistic regression</vt:lpstr>
      <vt:lpstr>PowerPoint Presentation</vt:lpstr>
      <vt:lpstr>Section 2 08</vt:lpstr>
      <vt:lpstr>XGBoost</vt:lpstr>
      <vt:lpstr>PowerPoint Presentation</vt:lpstr>
      <vt:lpstr>Section 2 09</vt:lpstr>
      <vt:lpstr>Single-source shortest path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Jennifer Hohn</dc:creator>
  <cp:lastModifiedBy>Chris Milroy</cp:lastModifiedBy>
  <cp:revision>3688</cp:revision>
  <dcterms:created xsi:type="dcterms:W3CDTF">2008-01-24T03:11:41Z</dcterms:created>
  <dcterms:modified xsi:type="dcterms:W3CDTF">2020-10-07T08:58:11Z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0x010100F59E8B2F2D50A34B8956FD0A46C10A97</vt:lpwstr>
  </property>
  <property fmtid="{D5CDD505-2E9C-101B-9397-08002B2CF9AE}" pid="3" name="MSIP_Label_6b558183-044c-4105-8d9c-cea02a2a3d86_Enabled">
    <vt:lpwstr>True</vt:lpwstr>
  </property>
  <property fmtid="{D5CDD505-2E9C-101B-9397-08002B2CF9AE}" pid="4" name="MSIP_Label_6b558183-044c-4105-8d9c-cea02a2a3d86_SiteId">
    <vt:lpwstr>43083d15-7273-40c1-b7db-39efd9ccc17a</vt:lpwstr>
  </property>
  <property fmtid="{D5CDD505-2E9C-101B-9397-08002B2CF9AE}" pid="5" name="MSIP_Label_6b558183-044c-4105-8d9c-cea02a2a3d86_Ref">
    <vt:lpwstr>https://api.informationprotection.azure.com/api/43083d15-7273-40c1-b7db-39efd9ccc17a</vt:lpwstr>
  </property>
  <property fmtid="{D5CDD505-2E9C-101B-9397-08002B2CF9AE}" pid="6" name="MSIP_Label_6b558183-044c-4105-8d9c-cea02a2a3d86_Owner">
    <vt:lpwstr>lspillman@nvidia.com</vt:lpwstr>
  </property>
  <property fmtid="{D5CDD505-2E9C-101B-9397-08002B2CF9AE}" pid="7" name="MSIP_Label_6b558183-044c-4105-8d9c-cea02a2a3d86_SetDate">
    <vt:lpwstr>2018-05-11T15:28:31.9824217-07:00</vt:lpwstr>
  </property>
  <property fmtid="{D5CDD505-2E9C-101B-9397-08002B2CF9AE}" pid="8" name="MSIP_Label_6b558183-044c-4105-8d9c-cea02a2a3d86_Name">
    <vt:lpwstr>Unrestricted</vt:lpwstr>
  </property>
  <property fmtid="{D5CDD505-2E9C-101B-9397-08002B2CF9AE}" pid="9" name="MSIP_Label_6b558183-044c-4105-8d9c-cea02a2a3d86_Application">
    <vt:lpwstr>Microsoft Azure Information Protection</vt:lpwstr>
  </property>
  <property fmtid="{D5CDD505-2E9C-101B-9397-08002B2CF9AE}" pid="10" name="MSIP_Label_6b558183-044c-4105-8d9c-cea02a2a3d86_Extended_MSFT_Method">
    <vt:lpwstr>Automatic</vt:lpwstr>
  </property>
  <property fmtid="{D5CDD505-2E9C-101B-9397-08002B2CF9AE}" pid="11" name="Sensitivity">
    <vt:lpwstr>Unrestricted</vt:lpwstr>
  </property>
</Properties>
</file>